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27" r:id="rId1"/>
  </p:sldMasterIdLst>
  <p:notesMasterIdLst>
    <p:notesMasterId r:id="rId38"/>
  </p:notesMasterIdLst>
  <p:handoutMasterIdLst>
    <p:handoutMasterId r:id="rId39"/>
  </p:handout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8" r:id="rId29"/>
    <p:sldId id="287" r:id="rId30"/>
    <p:sldId id="289" r:id="rId31"/>
    <p:sldId id="290" r:id="rId32"/>
    <p:sldId id="291" r:id="rId33"/>
    <p:sldId id="292" r:id="rId34"/>
    <p:sldId id="293" r:id="rId35"/>
    <p:sldId id="294" r:id="rId36"/>
    <p:sldId id="295"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FFFF"/>
    <a:srgbClr val="003366"/>
    <a:srgbClr val="CC0000"/>
    <a:srgbClr val="0066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16" autoAdjust="0"/>
  </p:normalViewPr>
  <p:slideViewPr>
    <p:cSldViewPr>
      <p:cViewPr varScale="1">
        <p:scale>
          <a:sx n="96" d="100"/>
          <a:sy n="96" d="100"/>
        </p:scale>
        <p:origin x="-14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4C7E0-0DC9-4446-94C6-469AC3385825}" type="doc">
      <dgm:prSet loTypeId="urn:microsoft.com/office/officeart/2005/8/layout/radial4" loCatId="" qsTypeId="urn:microsoft.com/office/officeart/2005/8/quickstyle/3D9" qsCatId="3D" csTypeId="urn:microsoft.com/office/officeart/2005/8/colors/colorful1" csCatId="colorful" phldr="1"/>
      <dgm:spPr/>
      <dgm:t>
        <a:bodyPr/>
        <a:lstStyle/>
        <a:p>
          <a:endParaRPr lang="en-US"/>
        </a:p>
      </dgm:t>
    </dgm:pt>
    <dgm:pt modelId="{2F41DB9B-6FB3-7741-BAA3-DB2C538E80CA}">
      <dgm:prSet phldrT="[Text]"/>
      <dgm:spPr/>
      <dgm:t>
        <a:bodyPr/>
        <a:lstStyle/>
        <a:p>
          <a:r>
            <a:rPr lang="en-US" dirty="0" smtClean="0"/>
            <a:t>Primary Data Types</a:t>
          </a:r>
          <a:endParaRPr lang="en-US" dirty="0"/>
        </a:p>
      </dgm:t>
    </dgm:pt>
    <dgm:pt modelId="{6D21DA25-FB06-CC4F-9714-0DE97BE004C4}" type="parTrans" cxnId="{7948621D-EA66-1842-8C15-13417533AEB0}">
      <dgm:prSet/>
      <dgm:spPr/>
      <dgm:t>
        <a:bodyPr/>
        <a:lstStyle/>
        <a:p>
          <a:endParaRPr lang="en-US"/>
        </a:p>
      </dgm:t>
    </dgm:pt>
    <dgm:pt modelId="{6FB448D6-E7BF-3B42-9107-3003A159A3BD}" type="sibTrans" cxnId="{7948621D-EA66-1842-8C15-13417533AEB0}">
      <dgm:prSet/>
      <dgm:spPr/>
      <dgm:t>
        <a:bodyPr/>
        <a:lstStyle/>
        <a:p>
          <a:endParaRPr lang="en-US"/>
        </a:p>
      </dgm:t>
    </dgm:pt>
    <dgm:pt modelId="{A1E3F104-9218-424B-AAD9-58CC09ACC481}">
      <dgm:prSet phldrT="[Text]"/>
      <dgm:spPr/>
      <dgm:t>
        <a:bodyPr/>
        <a:lstStyle/>
        <a:p>
          <a:r>
            <a:rPr lang="en-US" dirty="0" smtClean="0"/>
            <a:t>Float</a:t>
          </a:r>
          <a:endParaRPr lang="en-US" dirty="0"/>
        </a:p>
      </dgm:t>
    </dgm:pt>
    <dgm:pt modelId="{9830E259-806A-C947-833C-E990303A9CED}" type="parTrans" cxnId="{2581113E-BA63-E543-85AE-A23030A6222F}">
      <dgm:prSet/>
      <dgm:spPr/>
      <dgm:t>
        <a:bodyPr/>
        <a:lstStyle/>
        <a:p>
          <a:endParaRPr lang="en-US"/>
        </a:p>
      </dgm:t>
    </dgm:pt>
    <dgm:pt modelId="{ED5824DC-71AB-9C48-95B6-8642EFA8F3C6}" type="sibTrans" cxnId="{2581113E-BA63-E543-85AE-A23030A6222F}">
      <dgm:prSet/>
      <dgm:spPr/>
      <dgm:t>
        <a:bodyPr/>
        <a:lstStyle/>
        <a:p>
          <a:endParaRPr lang="en-US"/>
        </a:p>
      </dgm:t>
    </dgm:pt>
    <dgm:pt modelId="{81659C00-3626-774F-8BB7-3B31449356B5}">
      <dgm:prSet phldrT="[Text]"/>
      <dgm:spPr/>
      <dgm:t>
        <a:bodyPr/>
        <a:lstStyle/>
        <a:p>
          <a:r>
            <a:rPr lang="en-US" dirty="0" smtClean="0"/>
            <a:t>Integer</a:t>
          </a:r>
          <a:endParaRPr lang="en-US" dirty="0"/>
        </a:p>
      </dgm:t>
    </dgm:pt>
    <dgm:pt modelId="{7E38DBF3-5AC7-F145-94F5-A12034C1AA1E}" type="parTrans" cxnId="{D1633FB9-7C4C-564C-8E41-76E758873CB5}">
      <dgm:prSet/>
      <dgm:spPr/>
      <dgm:t>
        <a:bodyPr/>
        <a:lstStyle/>
        <a:p>
          <a:endParaRPr lang="en-US"/>
        </a:p>
      </dgm:t>
    </dgm:pt>
    <dgm:pt modelId="{5263608E-02ED-3E48-821F-B07A00B05048}" type="sibTrans" cxnId="{D1633FB9-7C4C-564C-8E41-76E758873CB5}">
      <dgm:prSet/>
      <dgm:spPr/>
      <dgm:t>
        <a:bodyPr/>
        <a:lstStyle/>
        <a:p>
          <a:endParaRPr lang="en-US"/>
        </a:p>
      </dgm:t>
    </dgm:pt>
    <dgm:pt modelId="{C7FAF5D0-BE15-0A44-99B4-208479AD3319}">
      <dgm:prSet phldrT="[Text]"/>
      <dgm:spPr/>
      <dgm:t>
        <a:bodyPr/>
        <a:lstStyle/>
        <a:p>
          <a:r>
            <a:rPr lang="en-US" dirty="0" smtClean="0"/>
            <a:t>Character </a:t>
          </a:r>
          <a:endParaRPr lang="en-US" dirty="0"/>
        </a:p>
      </dgm:t>
    </dgm:pt>
    <dgm:pt modelId="{56F35209-A7F8-234D-A197-58B79149F9CD}" type="parTrans" cxnId="{5179B7D9-FC77-7041-9044-03CCDB6A6B54}">
      <dgm:prSet/>
      <dgm:spPr/>
      <dgm:t>
        <a:bodyPr/>
        <a:lstStyle/>
        <a:p>
          <a:endParaRPr lang="en-US"/>
        </a:p>
      </dgm:t>
    </dgm:pt>
    <dgm:pt modelId="{C5A2250E-7A66-F445-81AB-C662A88F67B3}" type="sibTrans" cxnId="{5179B7D9-FC77-7041-9044-03CCDB6A6B54}">
      <dgm:prSet/>
      <dgm:spPr/>
      <dgm:t>
        <a:bodyPr/>
        <a:lstStyle/>
        <a:p>
          <a:endParaRPr lang="en-US"/>
        </a:p>
      </dgm:t>
    </dgm:pt>
    <dgm:pt modelId="{1D3E2620-2F83-FD45-87DB-89F10877A28D}">
      <dgm:prSet/>
      <dgm:spPr/>
      <dgm:t>
        <a:bodyPr/>
        <a:lstStyle/>
        <a:p>
          <a:r>
            <a:rPr lang="en-US" dirty="0" smtClean="0"/>
            <a:t>Double</a:t>
          </a:r>
          <a:endParaRPr lang="en-US" dirty="0"/>
        </a:p>
      </dgm:t>
    </dgm:pt>
    <dgm:pt modelId="{93FF30E8-E555-944A-9D93-DB5F53794A82}" type="parTrans" cxnId="{79A96167-D80E-7542-B702-45A0885EE789}">
      <dgm:prSet/>
      <dgm:spPr/>
      <dgm:t>
        <a:bodyPr/>
        <a:lstStyle/>
        <a:p>
          <a:endParaRPr lang="en-US"/>
        </a:p>
      </dgm:t>
    </dgm:pt>
    <dgm:pt modelId="{C3CC33BF-46FE-2F4E-8F07-670A931638F0}" type="sibTrans" cxnId="{79A96167-D80E-7542-B702-45A0885EE789}">
      <dgm:prSet/>
      <dgm:spPr/>
      <dgm:t>
        <a:bodyPr/>
        <a:lstStyle/>
        <a:p>
          <a:endParaRPr lang="en-US"/>
        </a:p>
      </dgm:t>
    </dgm:pt>
    <dgm:pt modelId="{50B43349-ED49-0947-965D-1BCED6CA5EA8}">
      <dgm:prSet/>
      <dgm:spPr/>
      <dgm:t>
        <a:bodyPr/>
        <a:lstStyle/>
        <a:p>
          <a:r>
            <a:rPr lang="en-US" dirty="0" smtClean="0"/>
            <a:t>Void</a:t>
          </a:r>
          <a:endParaRPr lang="en-US" dirty="0"/>
        </a:p>
      </dgm:t>
    </dgm:pt>
    <dgm:pt modelId="{CB5823AD-C532-0A4A-9A51-300FE0A443FF}" type="parTrans" cxnId="{B2367F5E-3B1B-E44B-8510-048333D72602}">
      <dgm:prSet/>
      <dgm:spPr/>
      <dgm:t>
        <a:bodyPr/>
        <a:lstStyle/>
        <a:p>
          <a:endParaRPr lang="en-US"/>
        </a:p>
      </dgm:t>
    </dgm:pt>
    <dgm:pt modelId="{F217E732-2B87-E443-859A-BD5885A37275}" type="sibTrans" cxnId="{B2367F5E-3B1B-E44B-8510-048333D72602}">
      <dgm:prSet/>
      <dgm:spPr/>
      <dgm:t>
        <a:bodyPr/>
        <a:lstStyle/>
        <a:p>
          <a:endParaRPr lang="en-US"/>
        </a:p>
      </dgm:t>
    </dgm:pt>
    <dgm:pt modelId="{448C647A-191B-F54A-B995-654BC753D8F1}" type="pres">
      <dgm:prSet presAssocID="{59A4C7E0-0DC9-4446-94C6-469AC3385825}" presName="cycle" presStyleCnt="0">
        <dgm:presLayoutVars>
          <dgm:chMax val="1"/>
          <dgm:dir/>
          <dgm:animLvl val="ctr"/>
          <dgm:resizeHandles val="exact"/>
        </dgm:presLayoutVars>
      </dgm:prSet>
      <dgm:spPr/>
      <dgm:t>
        <a:bodyPr/>
        <a:lstStyle/>
        <a:p>
          <a:endParaRPr lang="en-US"/>
        </a:p>
      </dgm:t>
    </dgm:pt>
    <dgm:pt modelId="{03BDD063-E76C-6444-BAD5-7CECBFD2101D}" type="pres">
      <dgm:prSet presAssocID="{2F41DB9B-6FB3-7741-BAA3-DB2C538E80CA}" presName="centerShape" presStyleLbl="node0" presStyleIdx="0" presStyleCnt="1"/>
      <dgm:spPr/>
      <dgm:t>
        <a:bodyPr/>
        <a:lstStyle/>
        <a:p>
          <a:endParaRPr lang="en-US"/>
        </a:p>
      </dgm:t>
    </dgm:pt>
    <dgm:pt modelId="{E0DCFCA7-B599-1343-A287-B503E82FB633}" type="pres">
      <dgm:prSet presAssocID="{9830E259-806A-C947-833C-E990303A9CED}" presName="parTrans" presStyleLbl="bgSibTrans2D1" presStyleIdx="0" presStyleCnt="5"/>
      <dgm:spPr/>
      <dgm:t>
        <a:bodyPr/>
        <a:lstStyle/>
        <a:p>
          <a:endParaRPr lang="en-US"/>
        </a:p>
      </dgm:t>
    </dgm:pt>
    <dgm:pt modelId="{1D840872-12BD-864D-A00E-6C2E37E45F7C}" type="pres">
      <dgm:prSet presAssocID="{A1E3F104-9218-424B-AAD9-58CC09ACC481}" presName="node" presStyleLbl="node1" presStyleIdx="0" presStyleCnt="5">
        <dgm:presLayoutVars>
          <dgm:bulletEnabled val="1"/>
        </dgm:presLayoutVars>
      </dgm:prSet>
      <dgm:spPr/>
      <dgm:t>
        <a:bodyPr/>
        <a:lstStyle/>
        <a:p>
          <a:endParaRPr lang="en-US"/>
        </a:p>
      </dgm:t>
    </dgm:pt>
    <dgm:pt modelId="{56B8C574-B9DD-3E43-8D9E-B1F9F6170476}" type="pres">
      <dgm:prSet presAssocID="{93FF30E8-E555-944A-9D93-DB5F53794A82}" presName="parTrans" presStyleLbl="bgSibTrans2D1" presStyleIdx="1" presStyleCnt="5"/>
      <dgm:spPr/>
      <dgm:t>
        <a:bodyPr/>
        <a:lstStyle/>
        <a:p>
          <a:endParaRPr lang="en-US"/>
        </a:p>
      </dgm:t>
    </dgm:pt>
    <dgm:pt modelId="{23410E74-CCFC-7142-AD41-945F03574E39}" type="pres">
      <dgm:prSet presAssocID="{1D3E2620-2F83-FD45-87DB-89F10877A28D}" presName="node" presStyleLbl="node1" presStyleIdx="1" presStyleCnt="5" custRadScaleRad="99891" custRadScaleInc="-176">
        <dgm:presLayoutVars>
          <dgm:bulletEnabled val="1"/>
        </dgm:presLayoutVars>
      </dgm:prSet>
      <dgm:spPr/>
      <dgm:t>
        <a:bodyPr/>
        <a:lstStyle/>
        <a:p>
          <a:endParaRPr lang="en-US"/>
        </a:p>
      </dgm:t>
    </dgm:pt>
    <dgm:pt modelId="{DB0217AE-A987-364F-9768-42848E681EB5}" type="pres">
      <dgm:prSet presAssocID="{CB5823AD-C532-0A4A-9A51-300FE0A443FF}" presName="parTrans" presStyleLbl="bgSibTrans2D1" presStyleIdx="2" presStyleCnt="5"/>
      <dgm:spPr/>
      <dgm:t>
        <a:bodyPr/>
        <a:lstStyle/>
        <a:p>
          <a:endParaRPr lang="en-US"/>
        </a:p>
      </dgm:t>
    </dgm:pt>
    <dgm:pt modelId="{655998C5-16E9-FD44-8DF1-490281584964}" type="pres">
      <dgm:prSet presAssocID="{50B43349-ED49-0947-965D-1BCED6CA5EA8}" presName="node" presStyleLbl="node1" presStyleIdx="2" presStyleCnt="5">
        <dgm:presLayoutVars>
          <dgm:bulletEnabled val="1"/>
        </dgm:presLayoutVars>
      </dgm:prSet>
      <dgm:spPr/>
      <dgm:t>
        <a:bodyPr/>
        <a:lstStyle/>
        <a:p>
          <a:endParaRPr lang="en-US"/>
        </a:p>
      </dgm:t>
    </dgm:pt>
    <dgm:pt modelId="{0F58E053-558C-114A-A572-ABFC598A7F13}" type="pres">
      <dgm:prSet presAssocID="{7E38DBF3-5AC7-F145-94F5-A12034C1AA1E}" presName="parTrans" presStyleLbl="bgSibTrans2D1" presStyleIdx="3" presStyleCnt="5"/>
      <dgm:spPr/>
      <dgm:t>
        <a:bodyPr/>
        <a:lstStyle/>
        <a:p>
          <a:endParaRPr lang="en-US"/>
        </a:p>
      </dgm:t>
    </dgm:pt>
    <dgm:pt modelId="{8D95DC66-17D6-AE45-AC69-14E5AB8B4DA2}" type="pres">
      <dgm:prSet presAssocID="{81659C00-3626-774F-8BB7-3B31449356B5}" presName="node" presStyleLbl="node1" presStyleIdx="3" presStyleCnt="5" custRadScaleRad="99713" custRadScaleInc="5">
        <dgm:presLayoutVars>
          <dgm:bulletEnabled val="1"/>
        </dgm:presLayoutVars>
      </dgm:prSet>
      <dgm:spPr/>
      <dgm:t>
        <a:bodyPr/>
        <a:lstStyle/>
        <a:p>
          <a:endParaRPr lang="en-US"/>
        </a:p>
      </dgm:t>
    </dgm:pt>
    <dgm:pt modelId="{5389AEE4-4C16-BA48-B09D-9AC847D69E0E}" type="pres">
      <dgm:prSet presAssocID="{56F35209-A7F8-234D-A197-58B79149F9CD}" presName="parTrans" presStyleLbl="bgSibTrans2D1" presStyleIdx="4" presStyleCnt="5"/>
      <dgm:spPr/>
      <dgm:t>
        <a:bodyPr/>
        <a:lstStyle/>
        <a:p>
          <a:endParaRPr lang="en-US"/>
        </a:p>
      </dgm:t>
    </dgm:pt>
    <dgm:pt modelId="{A90B8657-8186-3644-8410-BD591649C100}" type="pres">
      <dgm:prSet presAssocID="{C7FAF5D0-BE15-0A44-99B4-208479AD3319}" presName="node" presStyleLbl="node1" presStyleIdx="4" presStyleCnt="5">
        <dgm:presLayoutVars>
          <dgm:bulletEnabled val="1"/>
        </dgm:presLayoutVars>
      </dgm:prSet>
      <dgm:spPr/>
      <dgm:t>
        <a:bodyPr/>
        <a:lstStyle/>
        <a:p>
          <a:endParaRPr lang="en-US"/>
        </a:p>
      </dgm:t>
    </dgm:pt>
  </dgm:ptLst>
  <dgm:cxnLst>
    <dgm:cxn modelId="{DD54B9D5-4909-ED42-9EC8-E1EF383D5AC6}" type="presOf" srcId="{93FF30E8-E555-944A-9D93-DB5F53794A82}" destId="{56B8C574-B9DD-3E43-8D9E-B1F9F6170476}" srcOrd="0" destOrd="0" presId="urn:microsoft.com/office/officeart/2005/8/layout/radial4"/>
    <dgm:cxn modelId="{629F8CAC-4AB2-AF48-9ED8-BC69840E4A21}" type="presOf" srcId="{CB5823AD-C532-0A4A-9A51-300FE0A443FF}" destId="{DB0217AE-A987-364F-9768-42848E681EB5}" srcOrd="0" destOrd="0" presId="urn:microsoft.com/office/officeart/2005/8/layout/radial4"/>
    <dgm:cxn modelId="{79A96167-D80E-7542-B702-45A0885EE789}" srcId="{2F41DB9B-6FB3-7741-BAA3-DB2C538E80CA}" destId="{1D3E2620-2F83-FD45-87DB-89F10877A28D}" srcOrd="1" destOrd="0" parTransId="{93FF30E8-E555-944A-9D93-DB5F53794A82}" sibTransId="{C3CC33BF-46FE-2F4E-8F07-670A931638F0}"/>
    <dgm:cxn modelId="{70D2304A-659A-7642-A090-A21F66C1333E}" type="presOf" srcId="{50B43349-ED49-0947-965D-1BCED6CA5EA8}" destId="{655998C5-16E9-FD44-8DF1-490281584964}" srcOrd="0" destOrd="0" presId="urn:microsoft.com/office/officeart/2005/8/layout/radial4"/>
    <dgm:cxn modelId="{4DD588D8-1BF7-A04C-A778-BE78F11F5779}" type="presOf" srcId="{81659C00-3626-774F-8BB7-3B31449356B5}" destId="{8D95DC66-17D6-AE45-AC69-14E5AB8B4DA2}" srcOrd="0" destOrd="0" presId="urn:microsoft.com/office/officeart/2005/8/layout/radial4"/>
    <dgm:cxn modelId="{B2367F5E-3B1B-E44B-8510-048333D72602}" srcId="{2F41DB9B-6FB3-7741-BAA3-DB2C538E80CA}" destId="{50B43349-ED49-0947-965D-1BCED6CA5EA8}" srcOrd="2" destOrd="0" parTransId="{CB5823AD-C532-0A4A-9A51-300FE0A443FF}" sibTransId="{F217E732-2B87-E443-859A-BD5885A37275}"/>
    <dgm:cxn modelId="{7948621D-EA66-1842-8C15-13417533AEB0}" srcId="{59A4C7E0-0DC9-4446-94C6-469AC3385825}" destId="{2F41DB9B-6FB3-7741-BAA3-DB2C538E80CA}" srcOrd="0" destOrd="0" parTransId="{6D21DA25-FB06-CC4F-9714-0DE97BE004C4}" sibTransId="{6FB448D6-E7BF-3B42-9107-3003A159A3BD}"/>
    <dgm:cxn modelId="{BF92ABB6-4F81-9B4B-A4D7-7BB595FF2C53}" type="presOf" srcId="{56F35209-A7F8-234D-A197-58B79149F9CD}" destId="{5389AEE4-4C16-BA48-B09D-9AC847D69E0E}" srcOrd="0" destOrd="0" presId="urn:microsoft.com/office/officeart/2005/8/layout/radial4"/>
    <dgm:cxn modelId="{04F42DC1-3523-2E4E-B737-38BF8BCD5D3E}" type="presOf" srcId="{9830E259-806A-C947-833C-E990303A9CED}" destId="{E0DCFCA7-B599-1343-A287-B503E82FB633}" srcOrd="0" destOrd="0" presId="urn:microsoft.com/office/officeart/2005/8/layout/radial4"/>
    <dgm:cxn modelId="{10FD2B23-E5B8-7943-B35D-3641BB1A3D8B}" type="presOf" srcId="{C7FAF5D0-BE15-0A44-99B4-208479AD3319}" destId="{A90B8657-8186-3644-8410-BD591649C100}" srcOrd="0" destOrd="0" presId="urn:microsoft.com/office/officeart/2005/8/layout/radial4"/>
    <dgm:cxn modelId="{0D7FADB6-232E-A54C-8169-335FFA91A9AA}" type="presOf" srcId="{2F41DB9B-6FB3-7741-BAA3-DB2C538E80CA}" destId="{03BDD063-E76C-6444-BAD5-7CECBFD2101D}" srcOrd="0" destOrd="0" presId="urn:microsoft.com/office/officeart/2005/8/layout/radial4"/>
    <dgm:cxn modelId="{D1633FB9-7C4C-564C-8E41-76E758873CB5}" srcId="{2F41DB9B-6FB3-7741-BAA3-DB2C538E80CA}" destId="{81659C00-3626-774F-8BB7-3B31449356B5}" srcOrd="3" destOrd="0" parTransId="{7E38DBF3-5AC7-F145-94F5-A12034C1AA1E}" sibTransId="{5263608E-02ED-3E48-821F-B07A00B05048}"/>
    <dgm:cxn modelId="{5179B7D9-FC77-7041-9044-03CCDB6A6B54}" srcId="{2F41DB9B-6FB3-7741-BAA3-DB2C538E80CA}" destId="{C7FAF5D0-BE15-0A44-99B4-208479AD3319}" srcOrd="4" destOrd="0" parTransId="{56F35209-A7F8-234D-A197-58B79149F9CD}" sibTransId="{C5A2250E-7A66-F445-81AB-C662A88F67B3}"/>
    <dgm:cxn modelId="{D4B715B1-3CA1-174B-89F7-DA5EF9B8F09F}" type="presOf" srcId="{59A4C7E0-0DC9-4446-94C6-469AC3385825}" destId="{448C647A-191B-F54A-B995-654BC753D8F1}" srcOrd="0" destOrd="0" presId="urn:microsoft.com/office/officeart/2005/8/layout/radial4"/>
    <dgm:cxn modelId="{32AF949D-4C2E-AD4A-A239-BFC0EF1F45CC}" type="presOf" srcId="{7E38DBF3-5AC7-F145-94F5-A12034C1AA1E}" destId="{0F58E053-558C-114A-A572-ABFC598A7F13}" srcOrd="0" destOrd="0" presId="urn:microsoft.com/office/officeart/2005/8/layout/radial4"/>
    <dgm:cxn modelId="{2581113E-BA63-E543-85AE-A23030A6222F}" srcId="{2F41DB9B-6FB3-7741-BAA3-DB2C538E80CA}" destId="{A1E3F104-9218-424B-AAD9-58CC09ACC481}" srcOrd="0" destOrd="0" parTransId="{9830E259-806A-C947-833C-E990303A9CED}" sibTransId="{ED5824DC-71AB-9C48-95B6-8642EFA8F3C6}"/>
    <dgm:cxn modelId="{8B803BEE-8FB0-9945-BA3D-97D7E6E3E0A7}" type="presOf" srcId="{A1E3F104-9218-424B-AAD9-58CC09ACC481}" destId="{1D840872-12BD-864D-A00E-6C2E37E45F7C}" srcOrd="0" destOrd="0" presId="urn:microsoft.com/office/officeart/2005/8/layout/radial4"/>
    <dgm:cxn modelId="{96227154-08F0-CF47-9ADE-1E4F5B00C3D0}" type="presOf" srcId="{1D3E2620-2F83-FD45-87DB-89F10877A28D}" destId="{23410E74-CCFC-7142-AD41-945F03574E39}" srcOrd="0" destOrd="0" presId="urn:microsoft.com/office/officeart/2005/8/layout/radial4"/>
    <dgm:cxn modelId="{E57070DB-7E08-A34D-899F-D294D9729E98}" type="presParOf" srcId="{448C647A-191B-F54A-B995-654BC753D8F1}" destId="{03BDD063-E76C-6444-BAD5-7CECBFD2101D}" srcOrd="0" destOrd="0" presId="urn:microsoft.com/office/officeart/2005/8/layout/radial4"/>
    <dgm:cxn modelId="{02B47A9D-057A-2243-9C0C-B2498122DAF6}" type="presParOf" srcId="{448C647A-191B-F54A-B995-654BC753D8F1}" destId="{E0DCFCA7-B599-1343-A287-B503E82FB633}" srcOrd="1" destOrd="0" presId="urn:microsoft.com/office/officeart/2005/8/layout/radial4"/>
    <dgm:cxn modelId="{DB5D2773-3EF0-984D-9C25-CB921BE0C8E7}" type="presParOf" srcId="{448C647A-191B-F54A-B995-654BC753D8F1}" destId="{1D840872-12BD-864D-A00E-6C2E37E45F7C}" srcOrd="2" destOrd="0" presId="urn:microsoft.com/office/officeart/2005/8/layout/radial4"/>
    <dgm:cxn modelId="{2104DF0E-55BE-4E42-A715-DAFEF79F7779}" type="presParOf" srcId="{448C647A-191B-F54A-B995-654BC753D8F1}" destId="{56B8C574-B9DD-3E43-8D9E-B1F9F6170476}" srcOrd="3" destOrd="0" presId="urn:microsoft.com/office/officeart/2005/8/layout/radial4"/>
    <dgm:cxn modelId="{CAB91427-E54A-104D-9073-DC6F8A9F189D}" type="presParOf" srcId="{448C647A-191B-F54A-B995-654BC753D8F1}" destId="{23410E74-CCFC-7142-AD41-945F03574E39}" srcOrd="4" destOrd="0" presId="urn:microsoft.com/office/officeart/2005/8/layout/radial4"/>
    <dgm:cxn modelId="{19397E8D-E186-574A-831A-EA42959EBD1C}" type="presParOf" srcId="{448C647A-191B-F54A-B995-654BC753D8F1}" destId="{DB0217AE-A987-364F-9768-42848E681EB5}" srcOrd="5" destOrd="0" presId="urn:microsoft.com/office/officeart/2005/8/layout/radial4"/>
    <dgm:cxn modelId="{8BECF043-7A90-324F-A6AE-DB3549BBC3EA}" type="presParOf" srcId="{448C647A-191B-F54A-B995-654BC753D8F1}" destId="{655998C5-16E9-FD44-8DF1-490281584964}" srcOrd="6" destOrd="0" presId="urn:microsoft.com/office/officeart/2005/8/layout/radial4"/>
    <dgm:cxn modelId="{008E7B66-5FBF-2D4F-BA09-01A710C0B094}" type="presParOf" srcId="{448C647A-191B-F54A-B995-654BC753D8F1}" destId="{0F58E053-558C-114A-A572-ABFC598A7F13}" srcOrd="7" destOrd="0" presId="urn:microsoft.com/office/officeart/2005/8/layout/radial4"/>
    <dgm:cxn modelId="{7C6356DB-00EA-4843-8AC6-40D22CC2F06C}" type="presParOf" srcId="{448C647A-191B-F54A-B995-654BC753D8F1}" destId="{8D95DC66-17D6-AE45-AC69-14E5AB8B4DA2}" srcOrd="8" destOrd="0" presId="urn:microsoft.com/office/officeart/2005/8/layout/radial4"/>
    <dgm:cxn modelId="{821A35A9-5667-BF42-917D-1B042A51BF1D}" type="presParOf" srcId="{448C647A-191B-F54A-B995-654BC753D8F1}" destId="{5389AEE4-4C16-BA48-B09D-9AC847D69E0E}" srcOrd="9" destOrd="0" presId="urn:microsoft.com/office/officeart/2005/8/layout/radial4"/>
    <dgm:cxn modelId="{BE6FA5F0-1721-C246-8527-A511CEB1E2CE}" type="presParOf" srcId="{448C647A-191B-F54A-B995-654BC753D8F1}" destId="{A90B8657-8186-3644-8410-BD591649C10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A4C7E0-0DC9-4446-94C6-469AC3385825}" type="doc">
      <dgm:prSet loTypeId="urn:microsoft.com/office/officeart/2005/8/layout/radial4" loCatId="" qsTypeId="urn:microsoft.com/office/officeart/2005/8/quickstyle/3D9" qsCatId="3D" csTypeId="urn:microsoft.com/office/officeart/2005/8/colors/colorful1" csCatId="colorful" phldr="1"/>
      <dgm:spPr/>
      <dgm:t>
        <a:bodyPr/>
        <a:lstStyle/>
        <a:p>
          <a:endParaRPr lang="en-US"/>
        </a:p>
      </dgm:t>
    </dgm:pt>
    <dgm:pt modelId="{2F41DB9B-6FB3-7741-BAA3-DB2C538E80CA}">
      <dgm:prSet phldrT="[Text]"/>
      <dgm:spPr/>
      <dgm:t>
        <a:bodyPr/>
        <a:lstStyle/>
        <a:p>
          <a:r>
            <a:rPr lang="en-US" dirty="0" smtClean="0"/>
            <a:t>Secondary</a:t>
          </a:r>
        </a:p>
        <a:p>
          <a:r>
            <a:rPr lang="en-US" dirty="0" smtClean="0"/>
            <a:t>Data Types</a:t>
          </a:r>
          <a:endParaRPr lang="en-US" dirty="0"/>
        </a:p>
      </dgm:t>
    </dgm:pt>
    <dgm:pt modelId="{6D21DA25-FB06-CC4F-9714-0DE97BE004C4}" type="parTrans" cxnId="{7948621D-EA66-1842-8C15-13417533AEB0}">
      <dgm:prSet/>
      <dgm:spPr/>
      <dgm:t>
        <a:bodyPr/>
        <a:lstStyle/>
        <a:p>
          <a:endParaRPr lang="en-US"/>
        </a:p>
      </dgm:t>
    </dgm:pt>
    <dgm:pt modelId="{6FB448D6-E7BF-3B42-9107-3003A159A3BD}" type="sibTrans" cxnId="{7948621D-EA66-1842-8C15-13417533AEB0}">
      <dgm:prSet/>
      <dgm:spPr/>
      <dgm:t>
        <a:bodyPr/>
        <a:lstStyle/>
        <a:p>
          <a:endParaRPr lang="en-US"/>
        </a:p>
      </dgm:t>
    </dgm:pt>
    <dgm:pt modelId="{A1E3F104-9218-424B-AAD9-58CC09ACC481}">
      <dgm:prSet phldrT="[Text]"/>
      <dgm:spPr/>
      <dgm:t>
        <a:bodyPr/>
        <a:lstStyle/>
        <a:p>
          <a:r>
            <a:rPr lang="en-US" dirty="0" smtClean="0"/>
            <a:t>Array</a:t>
          </a:r>
          <a:endParaRPr lang="en-US" dirty="0"/>
        </a:p>
      </dgm:t>
    </dgm:pt>
    <dgm:pt modelId="{9830E259-806A-C947-833C-E990303A9CED}" type="parTrans" cxnId="{2581113E-BA63-E543-85AE-A23030A6222F}">
      <dgm:prSet/>
      <dgm:spPr/>
      <dgm:t>
        <a:bodyPr/>
        <a:lstStyle/>
        <a:p>
          <a:endParaRPr lang="en-US"/>
        </a:p>
      </dgm:t>
    </dgm:pt>
    <dgm:pt modelId="{ED5824DC-71AB-9C48-95B6-8642EFA8F3C6}" type="sibTrans" cxnId="{2581113E-BA63-E543-85AE-A23030A6222F}">
      <dgm:prSet/>
      <dgm:spPr/>
      <dgm:t>
        <a:bodyPr/>
        <a:lstStyle/>
        <a:p>
          <a:endParaRPr lang="en-US"/>
        </a:p>
      </dgm:t>
    </dgm:pt>
    <dgm:pt modelId="{81659C00-3626-774F-8BB7-3B31449356B5}">
      <dgm:prSet phldrT="[Text]"/>
      <dgm:spPr/>
      <dgm:t>
        <a:bodyPr/>
        <a:lstStyle/>
        <a:p>
          <a:r>
            <a:rPr lang="en-US" dirty="0" smtClean="0"/>
            <a:t>Union</a:t>
          </a:r>
          <a:endParaRPr lang="en-US" dirty="0"/>
        </a:p>
      </dgm:t>
    </dgm:pt>
    <dgm:pt modelId="{7E38DBF3-5AC7-F145-94F5-A12034C1AA1E}" type="parTrans" cxnId="{D1633FB9-7C4C-564C-8E41-76E758873CB5}">
      <dgm:prSet/>
      <dgm:spPr/>
      <dgm:t>
        <a:bodyPr/>
        <a:lstStyle/>
        <a:p>
          <a:endParaRPr lang="en-US"/>
        </a:p>
      </dgm:t>
    </dgm:pt>
    <dgm:pt modelId="{5263608E-02ED-3E48-821F-B07A00B05048}" type="sibTrans" cxnId="{D1633FB9-7C4C-564C-8E41-76E758873CB5}">
      <dgm:prSet/>
      <dgm:spPr/>
      <dgm:t>
        <a:bodyPr/>
        <a:lstStyle/>
        <a:p>
          <a:endParaRPr lang="en-US"/>
        </a:p>
      </dgm:t>
    </dgm:pt>
    <dgm:pt modelId="{C7FAF5D0-BE15-0A44-99B4-208479AD3319}">
      <dgm:prSet phldrT="[Text]"/>
      <dgm:spPr/>
      <dgm:t>
        <a:bodyPr/>
        <a:lstStyle/>
        <a:p>
          <a:r>
            <a:rPr lang="en-US" dirty="0" err="1" smtClean="0"/>
            <a:t>Enum</a:t>
          </a:r>
          <a:endParaRPr lang="en-US" dirty="0"/>
        </a:p>
      </dgm:t>
    </dgm:pt>
    <dgm:pt modelId="{56F35209-A7F8-234D-A197-58B79149F9CD}" type="parTrans" cxnId="{5179B7D9-FC77-7041-9044-03CCDB6A6B54}">
      <dgm:prSet/>
      <dgm:spPr/>
      <dgm:t>
        <a:bodyPr/>
        <a:lstStyle/>
        <a:p>
          <a:endParaRPr lang="en-US"/>
        </a:p>
      </dgm:t>
    </dgm:pt>
    <dgm:pt modelId="{C5A2250E-7A66-F445-81AB-C662A88F67B3}" type="sibTrans" cxnId="{5179B7D9-FC77-7041-9044-03CCDB6A6B54}">
      <dgm:prSet/>
      <dgm:spPr/>
      <dgm:t>
        <a:bodyPr/>
        <a:lstStyle/>
        <a:p>
          <a:endParaRPr lang="en-US"/>
        </a:p>
      </dgm:t>
    </dgm:pt>
    <dgm:pt modelId="{1D3E2620-2F83-FD45-87DB-89F10877A28D}">
      <dgm:prSet/>
      <dgm:spPr/>
      <dgm:t>
        <a:bodyPr/>
        <a:lstStyle/>
        <a:p>
          <a:r>
            <a:rPr lang="en-US" dirty="0" smtClean="0"/>
            <a:t>Pointers</a:t>
          </a:r>
          <a:endParaRPr lang="en-US" dirty="0"/>
        </a:p>
      </dgm:t>
    </dgm:pt>
    <dgm:pt modelId="{93FF30E8-E555-944A-9D93-DB5F53794A82}" type="parTrans" cxnId="{79A96167-D80E-7542-B702-45A0885EE789}">
      <dgm:prSet/>
      <dgm:spPr/>
      <dgm:t>
        <a:bodyPr/>
        <a:lstStyle/>
        <a:p>
          <a:endParaRPr lang="en-US"/>
        </a:p>
      </dgm:t>
    </dgm:pt>
    <dgm:pt modelId="{C3CC33BF-46FE-2F4E-8F07-670A931638F0}" type="sibTrans" cxnId="{79A96167-D80E-7542-B702-45A0885EE789}">
      <dgm:prSet/>
      <dgm:spPr/>
      <dgm:t>
        <a:bodyPr/>
        <a:lstStyle/>
        <a:p>
          <a:endParaRPr lang="en-US"/>
        </a:p>
      </dgm:t>
    </dgm:pt>
    <dgm:pt modelId="{50B43349-ED49-0947-965D-1BCED6CA5EA8}">
      <dgm:prSet/>
      <dgm:spPr/>
      <dgm:t>
        <a:bodyPr/>
        <a:lstStyle/>
        <a:p>
          <a:r>
            <a:rPr lang="en-US" dirty="0" smtClean="0"/>
            <a:t>Structure</a:t>
          </a:r>
          <a:endParaRPr lang="en-US" dirty="0"/>
        </a:p>
      </dgm:t>
    </dgm:pt>
    <dgm:pt modelId="{CB5823AD-C532-0A4A-9A51-300FE0A443FF}" type="parTrans" cxnId="{B2367F5E-3B1B-E44B-8510-048333D72602}">
      <dgm:prSet/>
      <dgm:spPr/>
      <dgm:t>
        <a:bodyPr/>
        <a:lstStyle/>
        <a:p>
          <a:endParaRPr lang="en-US"/>
        </a:p>
      </dgm:t>
    </dgm:pt>
    <dgm:pt modelId="{F217E732-2B87-E443-859A-BD5885A37275}" type="sibTrans" cxnId="{B2367F5E-3B1B-E44B-8510-048333D72602}">
      <dgm:prSet/>
      <dgm:spPr/>
      <dgm:t>
        <a:bodyPr/>
        <a:lstStyle/>
        <a:p>
          <a:endParaRPr lang="en-US"/>
        </a:p>
      </dgm:t>
    </dgm:pt>
    <dgm:pt modelId="{448C647A-191B-F54A-B995-654BC753D8F1}" type="pres">
      <dgm:prSet presAssocID="{59A4C7E0-0DC9-4446-94C6-469AC3385825}" presName="cycle" presStyleCnt="0">
        <dgm:presLayoutVars>
          <dgm:chMax val="1"/>
          <dgm:dir/>
          <dgm:animLvl val="ctr"/>
          <dgm:resizeHandles val="exact"/>
        </dgm:presLayoutVars>
      </dgm:prSet>
      <dgm:spPr/>
      <dgm:t>
        <a:bodyPr/>
        <a:lstStyle/>
        <a:p>
          <a:endParaRPr lang="en-US"/>
        </a:p>
      </dgm:t>
    </dgm:pt>
    <dgm:pt modelId="{03BDD063-E76C-6444-BAD5-7CECBFD2101D}" type="pres">
      <dgm:prSet presAssocID="{2F41DB9B-6FB3-7741-BAA3-DB2C538E80CA}" presName="centerShape" presStyleLbl="node0" presStyleIdx="0" presStyleCnt="1"/>
      <dgm:spPr/>
      <dgm:t>
        <a:bodyPr/>
        <a:lstStyle/>
        <a:p>
          <a:endParaRPr lang="en-US"/>
        </a:p>
      </dgm:t>
    </dgm:pt>
    <dgm:pt modelId="{E0DCFCA7-B599-1343-A287-B503E82FB633}" type="pres">
      <dgm:prSet presAssocID="{9830E259-806A-C947-833C-E990303A9CED}" presName="parTrans" presStyleLbl="bgSibTrans2D1" presStyleIdx="0" presStyleCnt="5"/>
      <dgm:spPr/>
      <dgm:t>
        <a:bodyPr/>
        <a:lstStyle/>
        <a:p>
          <a:endParaRPr lang="en-US"/>
        </a:p>
      </dgm:t>
    </dgm:pt>
    <dgm:pt modelId="{1D840872-12BD-864D-A00E-6C2E37E45F7C}" type="pres">
      <dgm:prSet presAssocID="{A1E3F104-9218-424B-AAD9-58CC09ACC481}" presName="node" presStyleLbl="node1" presStyleIdx="0" presStyleCnt="5">
        <dgm:presLayoutVars>
          <dgm:bulletEnabled val="1"/>
        </dgm:presLayoutVars>
      </dgm:prSet>
      <dgm:spPr/>
      <dgm:t>
        <a:bodyPr/>
        <a:lstStyle/>
        <a:p>
          <a:endParaRPr lang="en-US"/>
        </a:p>
      </dgm:t>
    </dgm:pt>
    <dgm:pt modelId="{56B8C574-B9DD-3E43-8D9E-B1F9F6170476}" type="pres">
      <dgm:prSet presAssocID="{93FF30E8-E555-944A-9D93-DB5F53794A82}" presName="parTrans" presStyleLbl="bgSibTrans2D1" presStyleIdx="1" presStyleCnt="5"/>
      <dgm:spPr/>
      <dgm:t>
        <a:bodyPr/>
        <a:lstStyle/>
        <a:p>
          <a:endParaRPr lang="en-US"/>
        </a:p>
      </dgm:t>
    </dgm:pt>
    <dgm:pt modelId="{23410E74-CCFC-7142-AD41-945F03574E39}" type="pres">
      <dgm:prSet presAssocID="{1D3E2620-2F83-FD45-87DB-89F10877A28D}" presName="node" presStyleLbl="node1" presStyleIdx="1" presStyleCnt="5">
        <dgm:presLayoutVars>
          <dgm:bulletEnabled val="1"/>
        </dgm:presLayoutVars>
      </dgm:prSet>
      <dgm:spPr/>
      <dgm:t>
        <a:bodyPr/>
        <a:lstStyle/>
        <a:p>
          <a:endParaRPr lang="en-US"/>
        </a:p>
      </dgm:t>
    </dgm:pt>
    <dgm:pt modelId="{DB0217AE-A987-364F-9768-42848E681EB5}" type="pres">
      <dgm:prSet presAssocID="{CB5823AD-C532-0A4A-9A51-300FE0A443FF}" presName="parTrans" presStyleLbl="bgSibTrans2D1" presStyleIdx="2" presStyleCnt="5"/>
      <dgm:spPr/>
      <dgm:t>
        <a:bodyPr/>
        <a:lstStyle/>
        <a:p>
          <a:endParaRPr lang="en-US"/>
        </a:p>
      </dgm:t>
    </dgm:pt>
    <dgm:pt modelId="{655998C5-16E9-FD44-8DF1-490281584964}" type="pres">
      <dgm:prSet presAssocID="{50B43349-ED49-0947-965D-1BCED6CA5EA8}" presName="node" presStyleLbl="node1" presStyleIdx="2" presStyleCnt="5">
        <dgm:presLayoutVars>
          <dgm:bulletEnabled val="1"/>
        </dgm:presLayoutVars>
      </dgm:prSet>
      <dgm:spPr/>
      <dgm:t>
        <a:bodyPr/>
        <a:lstStyle/>
        <a:p>
          <a:endParaRPr lang="en-US"/>
        </a:p>
      </dgm:t>
    </dgm:pt>
    <dgm:pt modelId="{0F58E053-558C-114A-A572-ABFC598A7F13}" type="pres">
      <dgm:prSet presAssocID="{7E38DBF3-5AC7-F145-94F5-A12034C1AA1E}" presName="parTrans" presStyleLbl="bgSibTrans2D1" presStyleIdx="3" presStyleCnt="5"/>
      <dgm:spPr/>
      <dgm:t>
        <a:bodyPr/>
        <a:lstStyle/>
        <a:p>
          <a:endParaRPr lang="en-US"/>
        </a:p>
      </dgm:t>
    </dgm:pt>
    <dgm:pt modelId="{8D95DC66-17D6-AE45-AC69-14E5AB8B4DA2}" type="pres">
      <dgm:prSet presAssocID="{81659C00-3626-774F-8BB7-3B31449356B5}" presName="node" presStyleLbl="node1" presStyleIdx="3" presStyleCnt="5" custRadScaleRad="99713" custRadScaleInc="5">
        <dgm:presLayoutVars>
          <dgm:bulletEnabled val="1"/>
        </dgm:presLayoutVars>
      </dgm:prSet>
      <dgm:spPr/>
      <dgm:t>
        <a:bodyPr/>
        <a:lstStyle/>
        <a:p>
          <a:endParaRPr lang="en-US"/>
        </a:p>
      </dgm:t>
    </dgm:pt>
    <dgm:pt modelId="{5389AEE4-4C16-BA48-B09D-9AC847D69E0E}" type="pres">
      <dgm:prSet presAssocID="{56F35209-A7F8-234D-A197-58B79149F9CD}" presName="parTrans" presStyleLbl="bgSibTrans2D1" presStyleIdx="4" presStyleCnt="5"/>
      <dgm:spPr/>
      <dgm:t>
        <a:bodyPr/>
        <a:lstStyle/>
        <a:p>
          <a:endParaRPr lang="en-US"/>
        </a:p>
      </dgm:t>
    </dgm:pt>
    <dgm:pt modelId="{A90B8657-8186-3644-8410-BD591649C100}" type="pres">
      <dgm:prSet presAssocID="{C7FAF5D0-BE15-0A44-99B4-208479AD3319}" presName="node" presStyleLbl="node1" presStyleIdx="4" presStyleCnt="5">
        <dgm:presLayoutVars>
          <dgm:bulletEnabled val="1"/>
        </dgm:presLayoutVars>
      </dgm:prSet>
      <dgm:spPr/>
      <dgm:t>
        <a:bodyPr/>
        <a:lstStyle/>
        <a:p>
          <a:endParaRPr lang="en-US"/>
        </a:p>
      </dgm:t>
    </dgm:pt>
  </dgm:ptLst>
  <dgm:cxnLst>
    <dgm:cxn modelId="{E185CC01-B6CE-974C-8BCD-3D9C6FBD7DC8}" type="presOf" srcId="{2F41DB9B-6FB3-7741-BAA3-DB2C538E80CA}" destId="{03BDD063-E76C-6444-BAD5-7CECBFD2101D}" srcOrd="0" destOrd="0" presId="urn:microsoft.com/office/officeart/2005/8/layout/radial4"/>
    <dgm:cxn modelId="{79A96167-D80E-7542-B702-45A0885EE789}" srcId="{2F41DB9B-6FB3-7741-BAA3-DB2C538E80CA}" destId="{1D3E2620-2F83-FD45-87DB-89F10877A28D}" srcOrd="1" destOrd="0" parTransId="{93FF30E8-E555-944A-9D93-DB5F53794A82}" sibTransId="{C3CC33BF-46FE-2F4E-8F07-670A931638F0}"/>
    <dgm:cxn modelId="{B2367F5E-3B1B-E44B-8510-048333D72602}" srcId="{2F41DB9B-6FB3-7741-BAA3-DB2C538E80CA}" destId="{50B43349-ED49-0947-965D-1BCED6CA5EA8}" srcOrd="2" destOrd="0" parTransId="{CB5823AD-C532-0A4A-9A51-300FE0A443FF}" sibTransId="{F217E732-2B87-E443-859A-BD5885A37275}"/>
    <dgm:cxn modelId="{33D97CB8-95E4-6E47-84E2-1F8C072701B1}" type="presOf" srcId="{93FF30E8-E555-944A-9D93-DB5F53794A82}" destId="{56B8C574-B9DD-3E43-8D9E-B1F9F6170476}" srcOrd="0" destOrd="0" presId="urn:microsoft.com/office/officeart/2005/8/layout/radial4"/>
    <dgm:cxn modelId="{21DF12BF-54D9-C847-A16A-B8EB111E6B9A}" type="presOf" srcId="{A1E3F104-9218-424B-AAD9-58CC09ACC481}" destId="{1D840872-12BD-864D-A00E-6C2E37E45F7C}" srcOrd="0" destOrd="0" presId="urn:microsoft.com/office/officeart/2005/8/layout/radial4"/>
    <dgm:cxn modelId="{CE09C72A-536A-874D-9352-0DC71DD4E44C}" type="presOf" srcId="{C7FAF5D0-BE15-0A44-99B4-208479AD3319}" destId="{A90B8657-8186-3644-8410-BD591649C100}" srcOrd="0" destOrd="0" presId="urn:microsoft.com/office/officeart/2005/8/layout/radial4"/>
    <dgm:cxn modelId="{18626132-AAAF-8643-8973-88BCAEC8D28E}" type="presOf" srcId="{59A4C7E0-0DC9-4446-94C6-469AC3385825}" destId="{448C647A-191B-F54A-B995-654BC753D8F1}" srcOrd="0" destOrd="0" presId="urn:microsoft.com/office/officeart/2005/8/layout/radial4"/>
    <dgm:cxn modelId="{7948621D-EA66-1842-8C15-13417533AEB0}" srcId="{59A4C7E0-0DC9-4446-94C6-469AC3385825}" destId="{2F41DB9B-6FB3-7741-BAA3-DB2C538E80CA}" srcOrd="0" destOrd="0" parTransId="{6D21DA25-FB06-CC4F-9714-0DE97BE004C4}" sibTransId="{6FB448D6-E7BF-3B42-9107-3003A159A3BD}"/>
    <dgm:cxn modelId="{B9DA91E0-29E1-3347-BD6C-A794276E337C}" type="presOf" srcId="{1D3E2620-2F83-FD45-87DB-89F10877A28D}" destId="{23410E74-CCFC-7142-AD41-945F03574E39}" srcOrd="0" destOrd="0" presId="urn:microsoft.com/office/officeart/2005/8/layout/radial4"/>
    <dgm:cxn modelId="{40F0B235-D36B-0C4C-81D4-E7ACCDB860B7}" type="presOf" srcId="{CB5823AD-C532-0A4A-9A51-300FE0A443FF}" destId="{DB0217AE-A987-364F-9768-42848E681EB5}" srcOrd="0" destOrd="0" presId="urn:microsoft.com/office/officeart/2005/8/layout/radial4"/>
    <dgm:cxn modelId="{479EB897-52BE-3747-9C57-A9D821C9A9EB}" type="presOf" srcId="{81659C00-3626-774F-8BB7-3B31449356B5}" destId="{8D95DC66-17D6-AE45-AC69-14E5AB8B4DA2}" srcOrd="0" destOrd="0" presId="urn:microsoft.com/office/officeart/2005/8/layout/radial4"/>
    <dgm:cxn modelId="{2D0CB2E0-964B-D642-A89F-3793C75924A5}" type="presOf" srcId="{9830E259-806A-C947-833C-E990303A9CED}" destId="{E0DCFCA7-B599-1343-A287-B503E82FB633}" srcOrd="0" destOrd="0" presId="urn:microsoft.com/office/officeart/2005/8/layout/radial4"/>
    <dgm:cxn modelId="{D1633FB9-7C4C-564C-8E41-76E758873CB5}" srcId="{2F41DB9B-6FB3-7741-BAA3-DB2C538E80CA}" destId="{81659C00-3626-774F-8BB7-3B31449356B5}" srcOrd="3" destOrd="0" parTransId="{7E38DBF3-5AC7-F145-94F5-A12034C1AA1E}" sibTransId="{5263608E-02ED-3E48-821F-B07A00B05048}"/>
    <dgm:cxn modelId="{5179B7D9-FC77-7041-9044-03CCDB6A6B54}" srcId="{2F41DB9B-6FB3-7741-BAA3-DB2C538E80CA}" destId="{C7FAF5D0-BE15-0A44-99B4-208479AD3319}" srcOrd="4" destOrd="0" parTransId="{56F35209-A7F8-234D-A197-58B79149F9CD}" sibTransId="{C5A2250E-7A66-F445-81AB-C662A88F67B3}"/>
    <dgm:cxn modelId="{2581113E-BA63-E543-85AE-A23030A6222F}" srcId="{2F41DB9B-6FB3-7741-BAA3-DB2C538E80CA}" destId="{A1E3F104-9218-424B-AAD9-58CC09ACC481}" srcOrd="0" destOrd="0" parTransId="{9830E259-806A-C947-833C-E990303A9CED}" sibTransId="{ED5824DC-71AB-9C48-95B6-8642EFA8F3C6}"/>
    <dgm:cxn modelId="{1A77202D-A0FD-0B45-9984-85983CF07378}" type="presOf" srcId="{7E38DBF3-5AC7-F145-94F5-A12034C1AA1E}" destId="{0F58E053-558C-114A-A572-ABFC598A7F13}" srcOrd="0" destOrd="0" presId="urn:microsoft.com/office/officeart/2005/8/layout/radial4"/>
    <dgm:cxn modelId="{3EC1AC11-CFBE-7B45-87CD-A067E7F1608F}" type="presOf" srcId="{56F35209-A7F8-234D-A197-58B79149F9CD}" destId="{5389AEE4-4C16-BA48-B09D-9AC847D69E0E}" srcOrd="0" destOrd="0" presId="urn:microsoft.com/office/officeart/2005/8/layout/radial4"/>
    <dgm:cxn modelId="{9CD40715-58E1-1743-8064-83D38966E0FA}" type="presOf" srcId="{50B43349-ED49-0947-965D-1BCED6CA5EA8}" destId="{655998C5-16E9-FD44-8DF1-490281584964}" srcOrd="0" destOrd="0" presId="urn:microsoft.com/office/officeart/2005/8/layout/radial4"/>
    <dgm:cxn modelId="{245F6569-6A26-AC4E-96FE-AE5031CF9F38}" type="presParOf" srcId="{448C647A-191B-F54A-B995-654BC753D8F1}" destId="{03BDD063-E76C-6444-BAD5-7CECBFD2101D}" srcOrd="0" destOrd="0" presId="urn:microsoft.com/office/officeart/2005/8/layout/radial4"/>
    <dgm:cxn modelId="{4D1A6BEB-F769-9747-AC1E-EBE54DB94A0C}" type="presParOf" srcId="{448C647A-191B-F54A-B995-654BC753D8F1}" destId="{E0DCFCA7-B599-1343-A287-B503E82FB633}" srcOrd="1" destOrd="0" presId="urn:microsoft.com/office/officeart/2005/8/layout/radial4"/>
    <dgm:cxn modelId="{35E8A939-88F0-D74E-898C-6381BAB500AD}" type="presParOf" srcId="{448C647A-191B-F54A-B995-654BC753D8F1}" destId="{1D840872-12BD-864D-A00E-6C2E37E45F7C}" srcOrd="2" destOrd="0" presId="urn:microsoft.com/office/officeart/2005/8/layout/radial4"/>
    <dgm:cxn modelId="{19FD18E3-C0C2-0A4D-A0F0-873122566E2C}" type="presParOf" srcId="{448C647A-191B-F54A-B995-654BC753D8F1}" destId="{56B8C574-B9DD-3E43-8D9E-B1F9F6170476}" srcOrd="3" destOrd="0" presId="urn:microsoft.com/office/officeart/2005/8/layout/radial4"/>
    <dgm:cxn modelId="{2877E01F-6F5C-034A-82E0-EC469937A15F}" type="presParOf" srcId="{448C647A-191B-F54A-B995-654BC753D8F1}" destId="{23410E74-CCFC-7142-AD41-945F03574E39}" srcOrd="4" destOrd="0" presId="urn:microsoft.com/office/officeart/2005/8/layout/radial4"/>
    <dgm:cxn modelId="{99AE9E91-B6A7-774A-9AE9-511F74849AA1}" type="presParOf" srcId="{448C647A-191B-F54A-B995-654BC753D8F1}" destId="{DB0217AE-A987-364F-9768-42848E681EB5}" srcOrd="5" destOrd="0" presId="urn:microsoft.com/office/officeart/2005/8/layout/radial4"/>
    <dgm:cxn modelId="{6F48CB91-EC17-0C44-B4F1-C0CC365B8715}" type="presParOf" srcId="{448C647A-191B-F54A-B995-654BC753D8F1}" destId="{655998C5-16E9-FD44-8DF1-490281584964}" srcOrd="6" destOrd="0" presId="urn:microsoft.com/office/officeart/2005/8/layout/radial4"/>
    <dgm:cxn modelId="{99C6BF4D-58B7-E644-A6F1-40453FCF8F05}" type="presParOf" srcId="{448C647A-191B-F54A-B995-654BC753D8F1}" destId="{0F58E053-558C-114A-A572-ABFC598A7F13}" srcOrd="7" destOrd="0" presId="urn:microsoft.com/office/officeart/2005/8/layout/radial4"/>
    <dgm:cxn modelId="{387A83E0-8F93-DF40-9F21-81B818E5D4FC}" type="presParOf" srcId="{448C647A-191B-F54A-B995-654BC753D8F1}" destId="{8D95DC66-17D6-AE45-AC69-14E5AB8B4DA2}" srcOrd="8" destOrd="0" presId="urn:microsoft.com/office/officeart/2005/8/layout/radial4"/>
    <dgm:cxn modelId="{5DEE5DAC-CB75-6342-ACBF-F51F9AC9AC99}" type="presParOf" srcId="{448C647A-191B-F54A-B995-654BC753D8F1}" destId="{5389AEE4-4C16-BA48-B09D-9AC847D69E0E}" srcOrd="9" destOrd="0" presId="urn:microsoft.com/office/officeart/2005/8/layout/radial4"/>
    <dgm:cxn modelId="{D02D75ED-90D6-A64E-BB28-F6AA041FDDAC}" type="presParOf" srcId="{448C647A-191B-F54A-B995-654BC753D8F1}" destId="{A90B8657-8186-3644-8410-BD591649C10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D063-E76C-6444-BAD5-7CECBFD2101D}">
      <dsp:nvSpPr>
        <dsp:cNvPr id="0" name=""/>
        <dsp:cNvSpPr/>
      </dsp:nvSpPr>
      <dsp:spPr>
        <a:xfrm>
          <a:off x="2999291" y="3294993"/>
          <a:ext cx="2078616" cy="2078616"/>
        </a:xfrm>
        <a:prstGeom prst="ellipse">
          <a:avLst/>
        </a:prstGeom>
        <a:solidFill>
          <a:schemeClr val="accent1">
            <a:hueOff val="0"/>
            <a:satOff val="0"/>
            <a:lumOff val="0"/>
            <a:alphaOff val="0"/>
          </a:schemeClr>
        </a:soli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smtClean="0"/>
            <a:t>Primary Data Types</a:t>
          </a:r>
          <a:endParaRPr lang="en-US" sz="3000" kern="1200" dirty="0"/>
        </a:p>
      </dsp:txBody>
      <dsp:txXfrm>
        <a:off x="3303697" y="3599399"/>
        <a:ext cx="1469804" cy="1469804"/>
      </dsp:txXfrm>
    </dsp:sp>
    <dsp:sp modelId="{E0DCFCA7-B599-1343-A287-B503E82FB633}">
      <dsp:nvSpPr>
        <dsp:cNvPr id="0" name=""/>
        <dsp:cNvSpPr/>
      </dsp:nvSpPr>
      <dsp:spPr>
        <a:xfrm rot="10800000">
          <a:off x="987961" y="4038099"/>
          <a:ext cx="1900706" cy="592405"/>
        </a:xfrm>
        <a:prstGeom prst="leftArrow">
          <a:avLst>
            <a:gd name="adj1" fmla="val 60000"/>
            <a:gd name="adj2" fmla="val 50000"/>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D840872-12BD-864D-A00E-6C2E37E45F7C}">
      <dsp:nvSpPr>
        <dsp:cNvPr id="0" name=""/>
        <dsp:cNvSpPr/>
      </dsp:nvSpPr>
      <dsp:spPr>
        <a:xfrm>
          <a:off x="618" y="3544427"/>
          <a:ext cx="1974686" cy="1579748"/>
        </a:xfrm>
        <a:prstGeom prst="roundRect">
          <a:avLst>
            <a:gd name="adj" fmla="val 10000"/>
          </a:avLst>
        </a:prstGeom>
        <a:solidFill>
          <a:schemeClr val="accent2">
            <a:hueOff val="0"/>
            <a:satOff val="0"/>
            <a:lumOff val="0"/>
            <a:alphaOff val="0"/>
          </a:schemeClr>
        </a:soli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smtClean="0"/>
            <a:t>Float</a:t>
          </a:r>
          <a:endParaRPr lang="en-US" sz="3000" kern="1200" dirty="0"/>
        </a:p>
      </dsp:txBody>
      <dsp:txXfrm>
        <a:off x="46887" y="3590696"/>
        <a:ext cx="1882148" cy="1487210"/>
      </dsp:txXfrm>
    </dsp:sp>
    <dsp:sp modelId="{56B8C574-B9DD-3E43-8D9E-B1F9F6170476}">
      <dsp:nvSpPr>
        <dsp:cNvPr id="0" name=""/>
        <dsp:cNvSpPr/>
      </dsp:nvSpPr>
      <dsp:spPr>
        <a:xfrm rot="13496198">
          <a:off x="1604292" y="2555855"/>
          <a:ext cx="1897564" cy="592405"/>
        </a:xfrm>
        <a:prstGeom prst="leftArrow">
          <a:avLst>
            <a:gd name="adj1" fmla="val 60000"/>
            <a:gd name="adj2" fmla="val 50000"/>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3410E74-CCFC-7142-AD41-945F03574E39}">
      <dsp:nvSpPr>
        <dsp:cNvPr id="0" name=""/>
        <dsp:cNvSpPr/>
      </dsp:nvSpPr>
      <dsp:spPr>
        <a:xfrm>
          <a:off x="894099" y="1392036"/>
          <a:ext cx="1974686" cy="1579748"/>
        </a:xfrm>
        <a:prstGeom prst="roundRect">
          <a:avLst>
            <a:gd name="adj" fmla="val 10000"/>
          </a:avLst>
        </a:prstGeom>
        <a:solidFill>
          <a:schemeClr val="accent3">
            <a:hueOff val="0"/>
            <a:satOff val="0"/>
            <a:lumOff val="0"/>
            <a:alphaOff val="0"/>
          </a:schemeClr>
        </a:soli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smtClean="0"/>
            <a:t>Double</a:t>
          </a:r>
          <a:endParaRPr lang="en-US" sz="3000" kern="1200" dirty="0"/>
        </a:p>
      </dsp:txBody>
      <dsp:txXfrm>
        <a:off x="940368" y="1438305"/>
        <a:ext cx="1882148" cy="1487210"/>
      </dsp:txXfrm>
    </dsp:sp>
    <dsp:sp modelId="{DB0217AE-A987-364F-9768-42848E681EB5}">
      <dsp:nvSpPr>
        <dsp:cNvPr id="0" name=""/>
        <dsp:cNvSpPr/>
      </dsp:nvSpPr>
      <dsp:spPr>
        <a:xfrm rot="16200000">
          <a:off x="3088246" y="1937814"/>
          <a:ext cx="1900706" cy="592405"/>
        </a:xfrm>
        <a:prstGeom prst="leftArrow">
          <a:avLst>
            <a:gd name="adj1" fmla="val 60000"/>
            <a:gd name="adj2" fmla="val 50000"/>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655998C5-16E9-FD44-8DF1-490281584964}">
      <dsp:nvSpPr>
        <dsp:cNvPr id="0" name=""/>
        <dsp:cNvSpPr/>
      </dsp:nvSpPr>
      <dsp:spPr>
        <a:xfrm>
          <a:off x="3051256" y="493789"/>
          <a:ext cx="1974686" cy="1579748"/>
        </a:xfrm>
        <a:prstGeom prst="roundRect">
          <a:avLst>
            <a:gd name="adj" fmla="val 10000"/>
          </a:avLst>
        </a:prstGeom>
        <a:solidFill>
          <a:schemeClr val="accent4">
            <a:hueOff val="0"/>
            <a:satOff val="0"/>
            <a:lumOff val="0"/>
            <a:alphaOff val="0"/>
          </a:schemeClr>
        </a:soli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smtClean="0"/>
            <a:t>Void</a:t>
          </a:r>
          <a:endParaRPr lang="en-US" sz="3000" kern="1200" dirty="0"/>
        </a:p>
      </dsp:txBody>
      <dsp:txXfrm>
        <a:off x="3097525" y="540058"/>
        <a:ext cx="1882148" cy="1487210"/>
      </dsp:txXfrm>
    </dsp:sp>
    <dsp:sp modelId="{0F58E053-558C-114A-A572-ABFC598A7F13}">
      <dsp:nvSpPr>
        <dsp:cNvPr id="0" name=""/>
        <dsp:cNvSpPr/>
      </dsp:nvSpPr>
      <dsp:spPr>
        <a:xfrm rot="18900108">
          <a:off x="4574290" y="2556285"/>
          <a:ext cx="1892433" cy="592405"/>
        </a:xfrm>
        <a:prstGeom prst="lef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8D95DC66-17D6-AE45-AC69-14E5AB8B4DA2}">
      <dsp:nvSpPr>
        <dsp:cNvPr id="0" name=""/>
        <dsp:cNvSpPr/>
      </dsp:nvSpPr>
      <dsp:spPr>
        <a:xfrm>
          <a:off x="5202260" y="1393559"/>
          <a:ext cx="1974686" cy="1579748"/>
        </a:xfrm>
        <a:prstGeom prst="roundRect">
          <a:avLst>
            <a:gd name="adj" fmla="val 10000"/>
          </a:avLst>
        </a:prstGeom>
        <a:solidFill>
          <a:schemeClr val="accent5">
            <a:hueOff val="0"/>
            <a:satOff val="0"/>
            <a:lumOff val="0"/>
            <a:alphaOff val="0"/>
          </a:schemeClr>
        </a:soli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smtClean="0"/>
            <a:t>Integer</a:t>
          </a:r>
          <a:endParaRPr lang="en-US" sz="3000" kern="1200" dirty="0"/>
        </a:p>
      </dsp:txBody>
      <dsp:txXfrm>
        <a:off x="5248529" y="1439828"/>
        <a:ext cx="1882148" cy="1487210"/>
      </dsp:txXfrm>
    </dsp:sp>
    <dsp:sp modelId="{5389AEE4-4C16-BA48-B09D-9AC847D69E0E}">
      <dsp:nvSpPr>
        <dsp:cNvPr id="0" name=""/>
        <dsp:cNvSpPr/>
      </dsp:nvSpPr>
      <dsp:spPr>
        <a:xfrm>
          <a:off x="5188531" y="4038099"/>
          <a:ext cx="1900706" cy="592405"/>
        </a:xfrm>
        <a:prstGeom prst="leftArrow">
          <a:avLst>
            <a:gd name="adj1" fmla="val 60000"/>
            <a:gd name="adj2" fmla="val 50000"/>
          </a:avLst>
        </a:prstGeom>
        <a:solidFill>
          <a:schemeClr val="accent6">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90B8657-8186-3644-8410-BD591649C100}">
      <dsp:nvSpPr>
        <dsp:cNvPr id="0" name=""/>
        <dsp:cNvSpPr/>
      </dsp:nvSpPr>
      <dsp:spPr>
        <a:xfrm>
          <a:off x="6101895" y="3544427"/>
          <a:ext cx="1974686" cy="1579748"/>
        </a:xfrm>
        <a:prstGeom prst="roundRect">
          <a:avLst>
            <a:gd name="adj" fmla="val 10000"/>
          </a:avLst>
        </a:prstGeom>
        <a:solidFill>
          <a:schemeClr val="accent6">
            <a:hueOff val="0"/>
            <a:satOff val="0"/>
            <a:lumOff val="0"/>
            <a:alphaOff val="0"/>
          </a:schemeClr>
        </a:soli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smtClean="0"/>
            <a:t>Character </a:t>
          </a:r>
          <a:endParaRPr lang="en-US" sz="3000" kern="1200" dirty="0"/>
        </a:p>
      </dsp:txBody>
      <dsp:txXfrm>
        <a:off x="6148164" y="3590696"/>
        <a:ext cx="1882148" cy="1487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D063-E76C-6444-BAD5-7CECBFD2101D}">
      <dsp:nvSpPr>
        <dsp:cNvPr id="0" name=""/>
        <dsp:cNvSpPr/>
      </dsp:nvSpPr>
      <dsp:spPr>
        <a:xfrm>
          <a:off x="2999291" y="3294993"/>
          <a:ext cx="2078616" cy="2078616"/>
        </a:xfrm>
        <a:prstGeom prst="ellipse">
          <a:avLst/>
        </a:prstGeom>
        <a:solidFill>
          <a:schemeClr val="accent1">
            <a:hueOff val="0"/>
            <a:satOff val="0"/>
            <a:lumOff val="0"/>
            <a:alphaOff val="0"/>
          </a:schemeClr>
        </a:soli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sp3d extrusionH="28000" prstMaterial="matte"/>
        </a:bodyPr>
        <a:lstStyle/>
        <a:p>
          <a:pPr lvl="0" algn="ctr" defTabSz="1022350">
            <a:lnSpc>
              <a:spcPct val="90000"/>
            </a:lnSpc>
            <a:spcBef>
              <a:spcPct val="0"/>
            </a:spcBef>
            <a:spcAft>
              <a:spcPct val="35000"/>
            </a:spcAft>
          </a:pPr>
          <a:r>
            <a:rPr lang="en-US" sz="2300" kern="1200" dirty="0" smtClean="0"/>
            <a:t>Secondary</a:t>
          </a:r>
        </a:p>
        <a:p>
          <a:pPr lvl="0" algn="ctr" defTabSz="1022350">
            <a:lnSpc>
              <a:spcPct val="90000"/>
            </a:lnSpc>
            <a:spcBef>
              <a:spcPct val="0"/>
            </a:spcBef>
            <a:spcAft>
              <a:spcPct val="35000"/>
            </a:spcAft>
          </a:pPr>
          <a:r>
            <a:rPr lang="en-US" sz="2300" kern="1200" dirty="0" smtClean="0"/>
            <a:t>Data Types</a:t>
          </a:r>
          <a:endParaRPr lang="en-US" sz="2300" kern="1200" dirty="0"/>
        </a:p>
      </dsp:txBody>
      <dsp:txXfrm>
        <a:off x="3303697" y="3599399"/>
        <a:ext cx="1469804" cy="1469804"/>
      </dsp:txXfrm>
    </dsp:sp>
    <dsp:sp modelId="{E0DCFCA7-B599-1343-A287-B503E82FB633}">
      <dsp:nvSpPr>
        <dsp:cNvPr id="0" name=""/>
        <dsp:cNvSpPr/>
      </dsp:nvSpPr>
      <dsp:spPr>
        <a:xfrm rot="10800000">
          <a:off x="987961" y="4038099"/>
          <a:ext cx="1900706" cy="592405"/>
        </a:xfrm>
        <a:prstGeom prst="leftArrow">
          <a:avLst>
            <a:gd name="adj1" fmla="val 60000"/>
            <a:gd name="adj2" fmla="val 50000"/>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D840872-12BD-864D-A00E-6C2E37E45F7C}">
      <dsp:nvSpPr>
        <dsp:cNvPr id="0" name=""/>
        <dsp:cNvSpPr/>
      </dsp:nvSpPr>
      <dsp:spPr>
        <a:xfrm>
          <a:off x="618" y="3544427"/>
          <a:ext cx="1974686" cy="1579748"/>
        </a:xfrm>
        <a:prstGeom prst="roundRect">
          <a:avLst>
            <a:gd name="adj" fmla="val 10000"/>
          </a:avLst>
        </a:prstGeom>
        <a:solidFill>
          <a:schemeClr val="accent2">
            <a:hueOff val="0"/>
            <a:satOff val="0"/>
            <a:lumOff val="0"/>
            <a:alphaOff val="0"/>
          </a:schemeClr>
        </a:soli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Array</a:t>
          </a:r>
          <a:endParaRPr lang="en-US" sz="3300" kern="1200" dirty="0"/>
        </a:p>
      </dsp:txBody>
      <dsp:txXfrm>
        <a:off x="46887" y="3590696"/>
        <a:ext cx="1882148" cy="1487210"/>
      </dsp:txXfrm>
    </dsp:sp>
    <dsp:sp modelId="{56B8C574-B9DD-3E43-8D9E-B1F9F6170476}">
      <dsp:nvSpPr>
        <dsp:cNvPr id="0" name=""/>
        <dsp:cNvSpPr/>
      </dsp:nvSpPr>
      <dsp:spPr>
        <a:xfrm rot="13500000">
          <a:off x="1603120" y="2552973"/>
          <a:ext cx="1900706" cy="592405"/>
        </a:xfrm>
        <a:prstGeom prst="leftArrow">
          <a:avLst>
            <a:gd name="adj1" fmla="val 60000"/>
            <a:gd name="adj2" fmla="val 50000"/>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3410E74-CCFC-7142-AD41-945F03574E39}">
      <dsp:nvSpPr>
        <dsp:cNvPr id="0" name=""/>
        <dsp:cNvSpPr/>
      </dsp:nvSpPr>
      <dsp:spPr>
        <a:xfrm>
          <a:off x="894129" y="1387300"/>
          <a:ext cx="1974686" cy="1579748"/>
        </a:xfrm>
        <a:prstGeom prst="roundRect">
          <a:avLst>
            <a:gd name="adj" fmla="val 10000"/>
          </a:avLst>
        </a:prstGeom>
        <a:solidFill>
          <a:schemeClr val="accent3">
            <a:hueOff val="0"/>
            <a:satOff val="0"/>
            <a:lumOff val="0"/>
            <a:alphaOff val="0"/>
          </a:schemeClr>
        </a:soli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Pointers</a:t>
          </a:r>
          <a:endParaRPr lang="en-US" sz="3300" kern="1200" dirty="0"/>
        </a:p>
      </dsp:txBody>
      <dsp:txXfrm>
        <a:off x="940398" y="1433569"/>
        <a:ext cx="1882148" cy="1487210"/>
      </dsp:txXfrm>
    </dsp:sp>
    <dsp:sp modelId="{DB0217AE-A987-364F-9768-42848E681EB5}">
      <dsp:nvSpPr>
        <dsp:cNvPr id="0" name=""/>
        <dsp:cNvSpPr/>
      </dsp:nvSpPr>
      <dsp:spPr>
        <a:xfrm rot="16200000">
          <a:off x="3088246" y="1937814"/>
          <a:ext cx="1900706" cy="592405"/>
        </a:xfrm>
        <a:prstGeom prst="leftArrow">
          <a:avLst>
            <a:gd name="adj1" fmla="val 60000"/>
            <a:gd name="adj2" fmla="val 50000"/>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655998C5-16E9-FD44-8DF1-490281584964}">
      <dsp:nvSpPr>
        <dsp:cNvPr id="0" name=""/>
        <dsp:cNvSpPr/>
      </dsp:nvSpPr>
      <dsp:spPr>
        <a:xfrm>
          <a:off x="3051256" y="493789"/>
          <a:ext cx="1974686" cy="1579748"/>
        </a:xfrm>
        <a:prstGeom prst="roundRect">
          <a:avLst>
            <a:gd name="adj" fmla="val 10000"/>
          </a:avLst>
        </a:prstGeom>
        <a:solidFill>
          <a:schemeClr val="accent4">
            <a:hueOff val="0"/>
            <a:satOff val="0"/>
            <a:lumOff val="0"/>
            <a:alphaOff val="0"/>
          </a:schemeClr>
        </a:soli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Structure</a:t>
          </a:r>
          <a:endParaRPr lang="en-US" sz="3300" kern="1200" dirty="0"/>
        </a:p>
      </dsp:txBody>
      <dsp:txXfrm>
        <a:off x="3097525" y="540058"/>
        <a:ext cx="1882148" cy="1487210"/>
      </dsp:txXfrm>
    </dsp:sp>
    <dsp:sp modelId="{0F58E053-558C-114A-A572-ABFC598A7F13}">
      <dsp:nvSpPr>
        <dsp:cNvPr id="0" name=""/>
        <dsp:cNvSpPr/>
      </dsp:nvSpPr>
      <dsp:spPr>
        <a:xfrm rot="18900108">
          <a:off x="4574290" y="2556285"/>
          <a:ext cx="1892433" cy="592405"/>
        </a:xfrm>
        <a:prstGeom prst="lef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8D95DC66-17D6-AE45-AC69-14E5AB8B4DA2}">
      <dsp:nvSpPr>
        <dsp:cNvPr id="0" name=""/>
        <dsp:cNvSpPr/>
      </dsp:nvSpPr>
      <dsp:spPr>
        <a:xfrm>
          <a:off x="5202260" y="1393559"/>
          <a:ext cx="1974686" cy="1579748"/>
        </a:xfrm>
        <a:prstGeom prst="roundRect">
          <a:avLst>
            <a:gd name="adj" fmla="val 10000"/>
          </a:avLst>
        </a:prstGeom>
        <a:solidFill>
          <a:schemeClr val="accent5">
            <a:hueOff val="0"/>
            <a:satOff val="0"/>
            <a:lumOff val="0"/>
            <a:alphaOff val="0"/>
          </a:schemeClr>
        </a:soli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Union</a:t>
          </a:r>
          <a:endParaRPr lang="en-US" sz="3300" kern="1200" dirty="0"/>
        </a:p>
      </dsp:txBody>
      <dsp:txXfrm>
        <a:off x="5248529" y="1439828"/>
        <a:ext cx="1882148" cy="1487210"/>
      </dsp:txXfrm>
    </dsp:sp>
    <dsp:sp modelId="{5389AEE4-4C16-BA48-B09D-9AC847D69E0E}">
      <dsp:nvSpPr>
        <dsp:cNvPr id="0" name=""/>
        <dsp:cNvSpPr/>
      </dsp:nvSpPr>
      <dsp:spPr>
        <a:xfrm>
          <a:off x="5188531" y="4038099"/>
          <a:ext cx="1900706" cy="592405"/>
        </a:xfrm>
        <a:prstGeom prst="leftArrow">
          <a:avLst>
            <a:gd name="adj1" fmla="val 60000"/>
            <a:gd name="adj2" fmla="val 50000"/>
          </a:avLst>
        </a:prstGeom>
        <a:solidFill>
          <a:schemeClr val="accent6">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90B8657-8186-3644-8410-BD591649C100}">
      <dsp:nvSpPr>
        <dsp:cNvPr id="0" name=""/>
        <dsp:cNvSpPr/>
      </dsp:nvSpPr>
      <dsp:spPr>
        <a:xfrm>
          <a:off x="6101895" y="3544427"/>
          <a:ext cx="1974686" cy="1579748"/>
        </a:xfrm>
        <a:prstGeom prst="roundRect">
          <a:avLst>
            <a:gd name="adj" fmla="val 10000"/>
          </a:avLst>
        </a:prstGeom>
        <a:solidFill>
          <a:schemeClr val="accent6">
            <a:hueOff val="0"/>
            <a:satOff val="0"/>
            <a:lumOff val="0"/>
            <a:alphaOff val="0"/>
          </a:schemeClr>
        </a:soli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err="1" smtClean="0"/>
            <a:t>Enum</a:t>
          </a:r>
          <a:endParaRPr lang="en-US" sz="3300" kern="1200" dirty="0"/>
        </a:p>
      </dsp:txBody>
      <dsp:txXfrm>
        <a:off x="6148164" y="3590696"/>
        <a:ext cx="1882148" cy="148721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86D7796-8844-C341-A00C-AF0E87E5CB40}" type="datetime1">
              <a:rPr lang="en-US"/>
              <a:pPr>
                <a:defRPr/>
              </a:pPr>
              <a:t>11/26/11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5B65CBEB-587E-CC46-A941-1C936CFDEF40}" type="slidenum">
              <a:rPr lang="en-US"/>
              <a:pPr>
                <a:defRPr/>
              </a:pPr>
              <a:t>‹#›</a:t>
            </a:fld>
            <a:endParaRPr lang="en-US"/>
          </a:p>
        </p:txBody>
      </p:sp>
    </p:spTree>
    <p:extLst>
      <p:ext uri="{BB962C8B-B14F-4D97-AF65-F5344CB8AC3E}">
        <p14:creationId xmlns:p14="http://schemas.microsoft.com/office/powerpoint/2010/main" val="3833723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527FED1-AF78-FE49-BA0F-E86035D17D9B}" type="datetime1">
              <a:rPr lang="en-US"/>
              <a:pPr>
                <a:defRPr/>
              </a:pPr>
              <a:t>11/26/11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574ABDEA-C7A9-774B-BB24-EDE42AC3ABA0}" type="slidenum">
              <a:rPr lang="en-US"/>
              <a:pPr>
                <a:defRPr/>
              </a:pPr>
              <a:t>‹#›</a:t>
            </a:fld>
            <a:endParaRPr lang="en-US"/>
          </a:p>
        </p:txBody>
      </p:sp>
    </p:spTree>
    <p:extLst>
      <p:ext uri="{BB962C8B-B14F-4D97-AF65-F5344CB8AC3E}">
        <p14:creationId xmlns:p14="http://schemas.microsoft.com/office/powerpoint/2010/main" val="246428543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227FCB-09E1-1848-AFF3-1F951064A7C6}" type="slidenum">
              <a:rPr lang="en-US" sz="1200"/>
              <a:pPr eaLnBrk="1" hangingPunct="1"/>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03C3D0-ACCA-F44E-9E53-C5D641FD83BF}" type="slidenum">
              <a:rPr lang="en-US" sz="1200"/>
              <a:pPr eaLnBrk="1" hangingPunct="1"/>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F83AC3-A8D8-424A-A8F0-095E3447A2DC}" type="slidenum">
              <a:rPr lang="en-US" sz="1200"/>
              <a:pPr eaLnBrk="1" hangingPunct="1"/>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BF9110-B950-AD4E-AB5D-6C1E1C1E654D}" type="slidenum">
              <a:rPr lang="en-US" sz="1200"/>
              <a:pPr eaLnBrk="1" hangingPunct="1"/>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17A9F5-26C1-C940-8E53-7972F36CA96F}" type="slidenum">
              <a:rPr lang="en-US" sz="1200"/>
              <a:pPr eaLnBrk="1" hangingPunct="1"/>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1D0992-2325-454D-8405-024BD3EC99DD}" type="slidenum">
              <a:rPr lang="en-US" sz="1200"/>
              <a:pPr eaLnBrk="1" hangingPunct="1"/>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FAD523-D59C-2342-A74D-0AC62547E40D}" type="slidenum">
              <a:rPr lang="en-US" sz="1200"/>
              <a:pPr eaLnBrk="1" hangingPunct="1"/>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5599CA-2926-C64F-A016-3528118127E5}" type="slidenum">
              <a:rPr lang="en-US" sz="1200"/>
              <a:pPr eaLnBrk="1" hangingPunct="1"/>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473783-C860-B842-90AA-04B991333B8F}" type="slidenum">
              <a:rPr lang="en-US" sz="1200"/>
              <a:pPr eaLnBrk="1" hangingPunct="1"/>
              <a:t>18</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A977E4-9796-C34F-B93D-ADAAB3B8744F}" type="slidenum">
              <a:rPr lang="en-US" sz="1200"/>
              <a:pPr eaLnBrk="1" hangingPunct="1"/>
              <a:t>19</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DCA9DD-2E5C-7A44-8D73-31553321CDFB}" type="slidenum">
              <a:rPr lang="en-US" sz="1200"/>
              <a:pPr eaLnBrk="1" hangingPunct="1"/>
              <a:t>20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211C9A-5243-D649-A46E-2A6AC6412500}" type="slidenum">
              <a:rPr lang="en-US" sz="1200"/>
              <a:pPr eaLnBrk="1" hangingPunct="1"/>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E4D56B-449F-2F46-9E4D-17A6CFA68EE2}" type="slidenum">
              <a:rPr lang="en-US" sz="1200"/>
              <a:pPr eaLnBrk="1" hangingPunct="1"/>
              <a:t>21</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A977E4-9796-C34F-B93D-ADAAB3B8744F}" type="slidenum">
              <a:rPr lang="en-US" sz="1200"/>
              <a:pPr eaLnBrk="1" hangingPunct="1"/>
              <a:t>22</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DCA9DD-2E5C-7A44-8D73-31553321CDFB}" type="slidenum">
              <a:rPr lang="en-US" sz="1200"/>
              <a:pPr eaLnBrk="1" hangingPunct="1"/>
              <a:t>23</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E4D56B-449F-2F46-9E4D-17A6CFA68EE2}" type="slidenum">
              <a:rPr lang="en-US" sz="1200"/>
              <a:pPr eaLnBrk="1" hangingPunct="1"/>
              <a:t>24</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A977E4-9796-C34F-B93D-ADAAB3B8744F}" type="slidenum">
              <a:rPr lang="en-US" sz="1200"/>
              <a:pPr eaLnBrk="1" hangingPunct="1"/>
              <a:t>25</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1D0992-2325-454D-8405-024BD3EC99DD}" type="slidenum">
              <a:rPr lang="en-US" sz="1200"/>
              <a:pPr eaLnBrk="1" hangingPunct="1"/>
              <a:t>26</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A977E4-9796-C34F-B93D-ADAAB3B8744F}" type="slidenum">
              <a:rPr lang="en-US" sz="1200"/>
              <a:pPr eaLnBrk="1" hangingPunct="1"/>
              <a:t>27</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1D0992-2325-454D-8405-024BD3EC99DD}" type="slidenum">
              <a:rPr lang="en-US" sz="1200"/>
              <a:pPr eaLnBrk="1" hangingPunct="1"/>
              <a:t>28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1D0992-2325-454D-8405-024BD3EC99DD}" type="slidenum">
              <a:rPr lang="en-US" sz="1200"/>
              <a:pPr eaLnBrk="1" hangingPunct="1"/>
              <a:t>29</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A977E4-9796-C34F-B93D-ADAAB3B8744F}" type="slidenum">
              <a:rPr lang="en-US" sz="1200"/>
              <a:pPr eaLnBrk="1" hangingPunct="1"/>
              <a:t>30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C89E68-909E-FD40-B854-13E695CCA6C1}" type="slidenum">
              <a:rPr lang="en-US" sz="1200"/>
              <a:pPr eaLnBrk="1" hangingPunct="1"/>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1D0992-2325-454D-8405-024BD3EC99DD}" type="slidenum">
              <a:rPr lang="en-US" sz="1200"/>
              <a:pPr eaLnBrk="1" hangingPunct="1"/>
              <a:t>31</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1D0992-2325-454D-8405-024BD3EC99DD}" type="slidenum">
              <a:rPr lang="en-US" sz="1200"/>
              <a:pPr eaLnBrk="1" hangingPunct="1"/>
              <a:t>32</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A977E4-9796-C34F-B93D-ADAAB3B8744F}" type="slidenum">
              <a:rPr lang="en-US" sz="1200"/>
              <a:pPr eaLnBrk="1" hangingPunct="1"/>
              <a:t>33</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1D0992-2325-454D-8405-024BD3EC99DD}" type="slidenum">
              <a:rPr lang="en-US" sz="1200"/>
              <a:pPr eaLnBrk="1" hangingPunct="1"/>
              <a:t>34</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1D0992-2325-454D-8405-024BD3EC99DD}" type="slidenum">
              <a:rPr lang="en-US" sz="1200"/>
              <a:pPr eaLnBrk="1" hangingPunct="1"/>
              <a:t>35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E67DC6-0462-B34D-B473-EEE93461DB0D}" type="slidenum">
              <a:rPr lang="en-US" sz="1200"/>
              <a:pPr eaLnBrk="1" hangingPunct="1"/>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12A1EF-3E57-A44D-9520-CCEBEAD41505}" type="slidenum">
              <a:rPr lang="en-US" sz="1200"/>
              <a:pPr eaLnBrk="1" hangingPunct="1"/>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F1FD9E-2540-1640-B6F0-AEF05164BD20}" type="slidenum">
              <a:rPr lang="en-US" sz="1200"/>
              <a:pPr eaLnBrk="1" hangingPunct="1"/>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73D6B7-CCD8-CE4B-998F-C8AF41F172C8}" type="slidenum">
              <a:rPr lang="en-US" sz="1200"/>
              <a:pPr eaLnBrk="1" hangingPunct="1"/>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FFFCC6-07B7-854F-874E-7E690DA8A3B4}" type="slidenum">
              <a:rPr lang="en-US" sz="1200"/>
              <a:pPr eaLnBrk="1" hangingPunct="1"/>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2FCB6C-BF80-8546-9E53-33C848A81299}" type="slidenum">
              <a:rPr lang="en-US" sz="1200"/>
              <a:pPr eaLnBrk="1" hangingPunct="1"/>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9"/>
          <p:cNvSpPr/>
          <p:nvPr/>
        </p:nvSpPr>
        <p:spPr>
          <a:xfrm rot="20707748">
            <a:off x="-596900" y="-652463"/>
            <a:ext cx="6665913" cy="3943351"/>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11"/>
          <p:cNvSpPr/>
          <p:nvPr/>
        </p:nvSpPr>
        <p:spPr>
          <a:xfrm rot="20707748">
            <a:off x="6167438" y="-441325"/>
            <a:ext cx="3127375" cy="2425700"/>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10"/>
          <p:cNvSpPr/>
          <p:nvPr/>
        </p:nvSpPr>
        <p:spPr>
          <a:xfrm rot="20707748">
            <a:off x="7143750" y="2001838"/>
            <a:ext cx="2679700" cy="4945062"/>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8"/>
          <p:cNvSpPr/>
          <p:nvPr/>
        </p:nvSpPr>
        <p:spPr>
          <a:xfrm rot="20707748">
            <a:off x="-206375" y="3322638"/>
            <a:ext cx="7378700" cy="4557712"/>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rot="-900000">
            <a:off x="547834" y="3632676"/>
            <a:ext cx="5985159" cy="1606102"/>
          </a:xfrm>
        </p:spPr>
        <p:txBody>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a:xfrm rot="20700000">
            <a:off x="6742113" y="2312988"/>
            <a:ext cx="1524000" cy="365125"/>
          </a:xfrm>
        </p:spPr>
        <p:txBody>
          <a:bodyPr/>
          <a:lstStyle>
            <a:lvl1pPr algn="l">
              <a:defRPr sz="1800">
                <a:solidFill>
                  <a:schemeClr val="tx1"/>
                </a:solidFill>
              </a:defRPr>
            </a:lvl1pPr>
          </a:lstStyle>
          <a:p>
            <a:pPr>
              <a:defRPr/>
            </a:pPr>
            <a:fld id="{6FBE5FE1-98DA-9840-B5F0-8F578FB48568}" type="datetime1">
              <a:rPr lang="en-US"/>
              <a:pPr>
                <a:defRPr/>
              </a:pPr>
              <a:t>11/26/11</a:t>
            </a:fld>
            <a:endParaRPr lang="en-US" dirty="0"/>
          </a:p>
        </p:txBody>
      </p:sp>
      <p:sp>
        <p:nvSpPr>
          <p:cNvPr id="9" name="Footer Placeholder 4"/>
          <p:cNvSpPr>
            <a:spLocks noGrp="1"/>
          </p:cNvSpPr>
          <p:nvPr>
            <p:ph type="ftr" sz="quarter" idx="11"/>
          </p:nvPr>
        </p:nvSpPr>
        <p:spPr>
          <a:xfrm rot="20700000">
            <a:off x="6551613" y="1528763"/>
            <a:ext cx="2465387" cy="365125"/>
          </a:xfrm>
        </p:spPr>
        <p:txBody>
          <a:bodyPr/>
          <a:lstStyle>
            <a:lvl1pPr>
              <a:defRPr>
                <a:solidFill>
                  <a:schemeClr val="tx1"/>
                </a:solidFill>
              </a:defRPr>
            </a:lvl1pPr>
          </a:lstStyle>
          <a:p>
            <a:pPr>
              <a:defRPr/>
            </a:pPr>
            <a:endParaRPr lang="en-US"/>
          </a:p>
        </p:txBody>
      </p:sp>
      <p:sp>
        <p:nvSpPr>
          <p:cNvPr id="10" name="Slide Number Placeholder 5"/>
          <p:cNvSpPr>
            <a:spLocks noGrp="1"/>
          </p:cNvSpPr>
          <p:nvPr>
            <p:ph type="sldNum" sz="quarter" idx="12"/>
          </p:nvPr>
        </p:nvSpPr>
        <p:spPr>
          <a:xfrm rot="20700000">
            <a:off x="6451600" y="1162050"/>
            <a:ext cx="2133600" cy="420688"/>
          </a:xfrm>
        </p:spPr>
        <p:txBody>
          <a:bodyPr/>
          <a:lstStyle>
            <a:lvl1pPr algn="l">
              <a:defRPr sz="2400">
                <a:solidFill>
                  <a:schemeClr val="tx1"/>
                </a:solidFill>
              </a:defRPr>
            </a:lvl1pPr>
          </a:lstStyle>
          <a:p>
            <a:pPr>
              <a:defRPr/>
            </a:pPr>
            <a:fld id="{DEA08668-702D-F54F-B5F3-000B96171685}" type="slidenum">
              <a:rPr lang="en-US"/>
              <a:pPr>
                <a:defRPr/>
              </a:pPr>
              <a:t>‹#›</a:t>
            </a:fld>
            <a:endParaRPr lang="en-US"/>
          </a:p>
        </p:txBody>
      </p:sp>
    </p:spTree>
    <p:extLst>
      <p:ext uri="{BB962C8B-B14F-4D97-AF65-F5344CB8AC3E}">
        <p14:creationId xmlns:p14="http://schemas.microsoft.com/office/powerpoint/2010/main" val="1995312930"/>
      </p:ext>
    </p:extLst>
  </p:cSld>
  <p:clrMapOvr>
    <a:masterClrMapping/>
  </p:clrMapOvr>
  <p:transition xmlns:p14="http://schemas.microsoft.com/office/powerpoint/2010/mai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11"/>
          <p:cNvSpPr/>
          <p:nvPr/>
        </p:nvSpPr>
        <p:spPr>
          <a:xfrm rot="20707748">
            <a:off x="-895350" y="-766763"/>
            <a:ext cx="8332788" cy="5894388"/>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12"/>
          <p:cNvSpPr/>
          <p:nvPr/>
        </p:nvSpPr>
        <p:spPr>
          <a:xfrm rot="20707748">
            <a:off x="65088" y="5089525"/>
            <a:ext cx="8528050" cy="2911475"/>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13"/>
          <p:cNvSpPr/>
          <p:nvPr/>
        </p:nvSpPr>
        <p:spPr>
          <a:xfrm rot="20707748">
            <a:off x="8534400" y="3840163"/>
            <a:ext cx="1011238" cy="2994025"/>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14"/>
          <p:cNvSpPr/>
          <p:nvPr/>
        </p:nvSpPr>
        <p:spPr>
          <a:xfrm rot="20707748">
            <a:off x="7588250" y="-322263"/>
            <a:ext cx="1976438" cy="407352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rot="20700000">
            <a:off x="6996113" y="6238875"/>
            <a:ext cx="1524000" cy="365125"/>
          </a:xfrm>
        </p:spPr>
        <p:txBody>
          <a:bodyPr/>
          <a:lstStyle>
            <a:lvl1pPr>
              <a:defRPr/>
            </a:lvl1pPr>
          </a:lstStyle>
          <a:p>
            <a:pPr>
              <a:defRPr/>
            </a:pPr>
            <a:r>
              <a:rPr lang="en-US"/>
              <a:t>11/25/11</a:t>
            </a:r>
          </a:p>
        </p:txBody>
      </p:sp>
      <p:sp>
        <p:nvSpPr>
          <p:cNvPr id="9" name="Footer Placeholder 4"/>
          <p:cNvSpPr>
            <a:spLocks noGrp="1"/>
          </p:cNvSpPr>
          <p:nvPr>
            <p:ph type="ftr" sz="quarter" idx="11"/>
          </p:nvPr>
        </p:nvSpPr>
        <p:spPr>
          <a:xfrm rot="20700000">
            <a:off x="5321300" y="6094413"/>
            <a:ext cx="3124200" cy="365125"/>
          </a:xfrm>
        </p:spPr>
        <p:txBody>
          <a:bodyPr/>
          <a:lstStyle>
            <a:lvl1pPr algn="r">
              <a:defRPr/>
            </a:lvl1pPr>
          </a:lstStyle>
          <a:p>
            <a:pPr>
              <a:defRPr/>
            </a:pPr>
            <a:r>
              <a:rPr lang="da-DK"/>
              <a:t>C-Programing for Microcontrollers</a:t>
            </a:r>
            <a:endParaRPr lang="en-US"/>
          </a:p>
        </p:txBody>
      </p:sp>
      <p:sp>
        <p:nvSpPr>
          <p:cNvPr id="10" name="Slide Number Placeholder 5"/>
          <p:cNvSpPr>
            <a:spLocks noGrp="1"/>
          </p:cNvSpPr>
          <p:nvPr>
            <p:ph type="sldNum" sz="quarter" idx="12"/>
          </p:nvPr>
        </p:nvSpPr>
        <p:spPr>
          <a:xfrm rot="20700000">
            <a:off x="8181975" y="3246438"/>
            <a:ext cx="908050" cy="365125"/>
          </a:xfrm>
        </p:spPr>
        <p:txBody>
          <a:bodyPr/>
          <a:lstStyle>
            <a:lvl1pPr algn="l">
              <a:defRPr/>
            </a:lvl1pPr>
          </a:lstStyle>
          <a:p>
            <a:pPr>
              <a:defRPr/>
            </a:pPr>
            <a:fld id="{2E93BD20-234A-DC45-9BEB-EC017299439D}" type="slidenum">
              <a:rPr lang="en-US"/>
              <a:pPr>
                <a:defRPr/>
              </a:pPr>
              <a:t>‹#›</a:t>
            </a:fld>
            <a:endParaRPr lang="en-US"/>
          </a:p>
        </p:txBody>
      </p:sp>
    </p:spTree>
    <p:extLst>
      <p:ext uri="{BB962C8B-B14F-4D97-AF65-F5344CB8AC3E}">
        <p14:creationId xmlns:p14="http://schemas.microsoft.com/office/powerpoint/2010/main" val="946952825"/>
      </p:ext>
    </p:extLst>
  </p:cSld>
  <p:clrMapOvr>
    <a:masterClrMapping/>
  </p:clrMapOvr>
  <p:transition xmlns:p14="http://schemas.microsoft.com/office/powerpoint/2010/mai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11"/>
          <p:cNvSpPr/>
          <p:nvPr/>
        </p:nvSpPr>
        <p:spPr>
          <a:xfrm rot="20707748">
            <a:off x="-882650" y="-625475"/>
            <a:ext cx="7440613" cy="7346950"/>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12"/>
          <p:cNvSpPr/>
          <p:nvPr/>
        </p:nvSpPr>
        <p:spPr>
          <a:xfrm rot="20707748">
            <a:off x="3227388" y="6273800"/>
            <a:ext cx="4395787" cy="1168400"/>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13"/>
          <p:cNvSpPr/>
          <p:nvPr/>
        </p:nvSpPr>
        <p:spPr>
          <a:xfrm rot="20707748">
            <a:off x="7659688" y="5459413"/>
            <a:ext cx="1709737" cy="1538287"/>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14"/>
          <p:cNvSpPr/>
          <p:nvPr/>
        </p:nvSpPr>
        <p:spPr>
          <a:xfrm rot="20707748">
            <a:off x="6665913" y="-490538"/>
            <a:ext cx="3067050" cy="5811838"/>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rot="20700000">
            <a:off x="7753350" y="5888038"/>
            <a:ext cx="1244600" cy="365125"/>
          </a:xfrm>
        </p:spPr>
        <p:txBody>
          <a:bodyPr/>
          <a:lstStyle>
            <a:lvl1pPr algn="l">
              <a:defRPr/>
            </a:lvl1pPr>
          </a:lstStyle>
          <a:p>
            <a:pPr>
              <a:defRPr/>
            </a:pPr>
            <a:r>
              <a:rPr lang="en-US"/>
              <a:t>11/25/11</a:t>
            </a:r>
          </a:p>
        </p:txBody>
      </p:sp>
      <p:sp>
        <p:nvSpPr>
          <p:cNvPr id="9" name="Footer Placeholder 4"/>
          <p:cNvSpPr>
            <a:spLocks noGrp="1"/>
          </p:cNvSpPr>
          <p:nvPr>
            <p:ph type="ftr" sz="quarter" idx="11"/>
          </p:nvPr>
        </p:nvSpPr>
        <p:spPr>
          <a:xfrm rot="20700000">
            <a:off x="4997450" y="6188075"/>
            <a:ext cx="2381250" cy="365125"/>
          </a:xfrm>
        </p:spPr>
        <p:txBody>
          <a:bodyPr/>
          <a:lstStyle>
            <a:lvl1pPr algn="r">
              <a:defRPr/>
            </a:lvl1pPr>
          </a:lstStyle>
          <a:p>
            <a:pPr>
              <a:defRPr/>
            </a:pPr>
            <a:r>
              <a:rPr lang="da-DK"/>
              <a:t>C-Programing for Microcontrollers</a:t>
            </a:r>
            <a:endParaRPr lang="en-US"/>
          </a:p>
        </p:txBody>
      </p:sp>
      <p:sp>
        <p:nvSpPr>
          <p:cNvPr id="10" name="Slide Number Placeholder 5"/>
          <p:cNvSpPr>
            <a:spLocks noGrp="1"/>
          </p:cNvSpPr>
          <p:nvPr>
            <p:ph type="sldNum" sz="quarter" idx="12"/>
          </p:nvPr>
        </p:nvSpPr>
        <p:spPr>
          <a:xfrm rot="20700000">
            <a:off x="7689850" y="5641975"/>
            <a:ext cx="1244600" cy="365125"/>
          </a:xfrm>
        </p:spPr>
        <p:txBody>
          <a:bodyPr/>
          <a:lstStyle>
            <a:lvl1pPr algn="l">
              <a:defRPr/>
            </a:lvl1pPr>
          </a:lstStyle>
          <a:p>
            <a:pPr>
              <a:defRPr/>
            </a:pPr>
            <a:fld id="{5E45FA9B-F774-2541-A52A-71F613142C68}" type="slidenum">
              <a:rPr lang="en-US"/>
              <a:pPr>
                <a:defRPr/>
              </a:pPr>
              <a:t>‹#›</a:t>
            </a:fld>
            <a:endParaRPr lang="en-US"/>
          </a:p>
        </p:txBody>
      </p:sp>
    </p:spTree>
    <p:extLst>
      <p:ext uri="{BB962C8B-B14F-4D97-AF65-F5344CB8AC3E}">
        <p14:creationId xmlns:p14="http://schemas.microsoft.com/office/powerpoint/2010/main" val="32292425"/>
      </p:ext>
    </p:extLst>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8"/>
          <p:cNvSpPr/>
          <p:nvPr/>
        </p:nvSpPr>
        <p:spPr>
          <a:xfrm rot="907748">
            <a:off x="-865188" y="850900"/>
            <a:ext cx="3614738" cy="615156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12"/>
          <p:cNvSpPr/>
          <p:nvPr/>
        </p:nvSpPr>
        <p:spPr>
          <a:xfrm rot="907748">
            <a:off x="17463" y="-511175"/>
            <a:ext cx="3735387" cy="1387475"/>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13"/>
          <p:cNvSpPr/>
          <p:nvPr/>
        </p:nvSpPr>
        <p:spPr>
          <a:xfrm rot="907748">
            <a:off x="2146300" y="6589713"/>
            <a:ext cx="1981200" cy="536575"/>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14"/>
          <p:cNvSpPr/>
          <p:nvPr/>
        </p:nvSpPr>
        <p:spPr>
          <a:xfrm rot="907748">
            <a:off x="3184525" y="-554038"/>
            <a:ext cx="6783388" cy="7826376"/>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rot="900000">
            <a:off x="1690688" y="608013"/>
            <a:ext cx="1789112" cy="365125"/>
          </a:xfrm>
        </p:spPr>
        <p:txBody>
          <a:bodyPr/>
          <a:lstStyle>
            <a:lvl1pPr>
              <a:defRPr/>
            </a:lvl1pPr>
          </a:lstStyle>
          <a:p>
            <a:pPr>
              <a:defRPr/>
            </a:pPr>
            <a:r>
              <a:rPr lang="en-US"/>
              <a:t>11/25/11</a:t>
            </a:r>
          </a:p>
        </p:txBody>
      </p:sp>
      <p:sp>
        <p:nvSpPr>
          <p:cNvPr id="9" name="Footer Placeholder 4"/>
          <p:cNvSpPr>
            <a:spLocks noGrp="1"/>
          </p:cNvSpPr>
          <p:nvPr>
            <p:ph type="ftr" sz="quarter" idx="11"/>
          </p:nvPr>
        </p:nvSpPr>
        <p:spPr>
          <a:xfrm rot="900000">
            <a:off x="3103563" y="6176963"/>
            <a:ext cx="2392362" cy="365125"/>
          </a:xfrm>
        </p:spPr>
        <p:txBody>
          <a:bodyPr/>
          <a:lstStyle>
            <a:lvl1pPr>
              <a:defRPr/>
            </a:lvl1pPr>
          </a:lstStyle>
          <a:p>
            <a:pPr>
              <a:defRPr/>
            </a:pPr>
            <a:r>
              <a:rPr lang="da-DK"/>
              <a:t>C-Programing for Microcontrollers</a:t>
            </a:r>
            <a:endParaRPr lang="en-US"/>
          </a:p>
        </p:txBody>
      </p:sp>
      <p:sp>
        <p:nvSpPr>
          <p:cNvPr id="10" name="Slide Number Placeholder 5"/>
          <p:cNvSpPr>
            <a:spLocks noGrp="1"/>
          </p:cNvSpPr>
          <p:nvPr>
            <p:ph type="sldNum" sz="quarter" idx="12"/>
          </p:nvPr>
        </p:nvSpPr>
        <p:spPr>
          <a:xfrm rot="900000">
            <a:off x="1265238" y="300038"/>
            <a:ext cx="2287587" cy="365125"/>
          </a:xfrm>
        </p:spPr>
        <p:txBody>
          <a:bodyPr/>
          <a:lstStyle>
            <a:lvl1pPr>
              <a:defRPr/>
            </a:lvl1pPr>
          </a:lstStyle>
          <a:p>
            <a:pPr>
              <a:defRPr/>
            </a:pPr>
            <a:fld id="{58FED2D7-5DF6-DC47-B5F9-BD01A270A03C}" type="slidenum">
              <a:rPr lang="en-US"/>
              <a:pPr>
                <a:defRPr/>
              </a:pPr>
              <a:t>‹#›</a:t>
            </a:fld>
            <a:endParaRPr lang="en-US"/>
          </a:p>
        </p:txBody>
      </p:sp>
    </p:spTree>
    <p:extLst>
      <p:ext uri="{BB962C8B-B14F-4D97-AF65-F5344CB8AC3E}">
        <p14:creationId xmlns:p14="http://schemas.microsoft.com/office/powerpoint/2010/main" val="1135999398"/>
      </p:ext>
    </p:extLst>
  </p:cSld>
  <p:clrMapOvr>
    <a:masterClrMapping/>
  </p:clrMapOvr>
  <p:transition xmlns:p14="http://schemas.microsoft.com/office/powerpoint/2010/mai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16"/>
          <p:cNvSpPr/>
          <p:nvPr/>
        </p:nvSpPr>
        <p:spPr>
          <a:xfrm rot="900000">
            <a:off x="-57150" y="-1017588"/>
            <a:ext cx="7412038" cy="3438526"/>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17"/>
          <p:cNvSpPr/>
          <p:nvPr/>
        </p:nvSpPr>
        <p:spPr>
          <a:xfrm rot="900000">
            <a:off x="-776288" y="2417763"/>
            <a:ext cx="6997701" cy="5080000"/>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18"/>
          <p:cNvSpPr/>
          <p:nvPr/>
        </p:nvSpPr>
        <p:spPr>
          <a:xfrm rot="900000">
            <a:off x="6337300" y="3775075"/>
            <a:ext cx="3103563" cy="3544888"/>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19"/>
          <p:cNvSpPr/>
          <p:nvPr/>
        </p:nvSpPr>
        <p:spPr>
          <a:xfrm rot="900000">
            <a:off x="7327900" y="-104775"/>
            <a:ext cx="2351088" cy="3821113"/>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900000">
            <a:off x="534986" y="2921829"/>
            <a:ext cx="5690855" cy="1570680"/>
          </a:xfrm>
        </p:spPr>
        <p:txBody>
          <a:bodyPr>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a:xfrm rot="900000">
            <a:off x="6878638" y="3760788"/>
            <a:ext cx="1524000" cy="365125"/>
          </a:xfrm>
        </p:spPr>
        <p:txBody>
          <a:bodyPr/>
          <a:lstStyle>
            <a:lvl1pPr algn="l">
              <a:defRPr/>
            </a:lvl1pPr>
          </a:lstStyle>
          <a:p>
            <a:pPr>
              <a:defRPr/>
            </a:pPr>
            <a:fld id="{D04B1091-A50F-AF43-B150-2AF39EFDC8C0}" type="datetime1">
              <a:rPr lang="en-US"/>
              <a:pPr>
                <a:defRPr/>
              </a:pPr>
              <a:t>11/26/11</a:t>
            </a:fld>
            <a:endParaRPr lang="en-US"/>
          </a:p>
        </p:txBody>
      </p:sp>
      <p:sp>
        <p:nvSpPr>
          <p:cNvPr id="9" name="Footer Placeholder 4"/>
          <p:cNvSpPr>
            <a:spLocks noGrp="1"/>
          </p:cNvSpPr>
          <p:nvPr>
            <p:ph type="ftr" sz="quarter" idx="11"/>
          </p:nvPr>
        </p:nvSpPr>
        <p:spPr>
          <a:xfrm rot="900000">
            <a:off x="7056438" y="3170238"/>
            <a:ext cx="1927225" cy="365125"/>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rot="900000" flipH="1">
            <a:off x="7177088" y="2660650"/>
            <a:ext cx="682625" cy="365125"/>
          </a:xfrm>
        </p:spPr>
        <p:txBody>
          <a:bodyPr/>
          <a:lstStyle>
            <a:lvl1pPr algn="l">
              <a:defRPr/>
            </a:lvl1pPr>
          </a:lstStyle>
          <a:p>
            <a:pPr>
              <a:defRPr/>
            </a:pPr>
            <a:fld id="{9789EC0C-3F67-2944-A0E5-E0F755C8A3E0}" type="slidenum">
              <a:rPr lang="en-US"/>
              <a:pPr>
                <a:defRPr/>
              </a:pPr>
              <a:t>‹#›</a:t>
            </a:fld>
            <a:endParaRPr lang="en-US"/>
          </a:p>
        </p:txBody>
      </p:sp>
    </p:spTree>
    <p:extLst>
      <p:ext uri="{BB962C8B-B14F-4D97-AF65-F5344CB8AC3E}">
        <p14:creationId xmlns:p14="http://schemas.microsoft.com/office/powerpoint/2010/main" val="3054462449"/>
      </p:ext>
    </p:extLst>
  </p:cSld>
  <p:clrMapOvr>
    <a:masterClrMapping/>
  </p:clrMapOvr>
  <p:transition xmlns:p14="http://schemas.microsoft.com/office/powerpoint/2010/mai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16"/>
          <p:cNvSpPr/>
          <p:nvPr/>
        </p:nvSpPr>
        <p:spPr>
          <a:xfrm rot="20707748">
            <a:off x="-882650" y="-625475"/>
            <a:ext cx="7439025" cy="7343775"/>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17"/>
          <p:cNvSpPr/>
          <p:nvPr/>
        </p:nvSpPr>
        <p:spPr>
          <a:xfrm rot="20707748">
            <a:off x="3236913" y="6275388"/>
            <a:ext cx="4387850" cy="1165225"/>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18"/>
          <p:cNvSpPr/>
          <p:nvPr/>
        </p:nvSpPr>
        <p:spPr>
          <a:xfrm rot="20707748">
            <a:off x="7661275" y="5462588"/>
            <a:ext cx="1708150" cy="1535112"/>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19"/>
          <p:cNvSpPr/>
          <p:nvPr/>
        </p:nvSpPr>
        <p:spPr>
          <a:xfrm rot="20707748">
            <a:off x="6667500" y="-490538"/>
            <a:ext cx="3065463" cy="5811838"/>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a:xfrm rot="20700000">
            <a:off x="7756525" y="5888038"/>
            <a:ext cx="1241425" cy="365125"/>
          </a:xfrm>
        </p:spPr>
        <p:txBody>
          <a:bodyPr/>
          <a:lstStyle>
            <a:lvl1pPr algn="l">
              <a:defRPr/>
            </a:lvl1pPr>
          </a:lstStyle>
          <a:p>
            <a:pPr>
              <a:defRPr/>
            </a:pPr>
            <a:r>
              <a:rPr lang="en-US"/>
              <a:t>11/25/11</a:t>
            </a:r>
          </a:p>
        </p:txBody>
      </p:sp>
      <p:sp>
        <p:nvSpPr>
          <p:cNvPr id="10" name="Footer Placeholder 5"/>
          <p:cNvSpPr>
            <a:spLocks noGrp="1"/>
          </p:cNvSpPr>
          <p:nvPr>
            <p:ph type="ftr" sz="quarter" idx="11"/>
          </p:nvPr>
        </p:nvSpPr>
        <p:spPr>
          <a:xfrm rot="20700000">
            <a:off x="4054475" y="5494338"/>
            <a:ext cx="3124200" cy="365125"/>
          </a:xfrm>
        </p:spPr>
        <p:txBody>
          <a:bodyPr/>
          <a:lstStyle>
            <a:lvl1pPr algn="r">
              <a:defRPr/>
            </a:lvl1pPr>
          </a:lstStyle>
          <a:p>
            <a:pPr>
              <a:defRPr/>
            </a:pPr>
            <a:r>
              <a:rPr lang="da-DK"/>
              <a:t>C-Programing for Microcontrollers</a:t>
            </a:r>
            <a:endParaRPr lang="en-US"/>
          </a:p>
        </p:txBody>
      </p:sp>
      <p:sp>
        <p:nvSpPr>
          <p:cNvPr id="11" name="Slide Number Placeholder 6"/>
          <p:cNvSpPr>
            <a:spLocks noGrp="1"/>
          </p:cNvSpPr>
          <p:nvPr>
            <p:ph type="sldNum" sz="quarter" idx="12"/>
          </p:nvPr>
        </p:nvSpPr>
        <p:spPr>
          <a:xfrm rot="20700000">
            <a:off x="7689850" y="5643563"/>
            <a:ext cx="1241425" cy="365125"/>
          </a:xfrm>
        </p:spPr>
        <p:txBody>
          <a:bodyPr/>
          <a:lstStyle>
            <a:lvl1pPr algn="l">
              <a:defRPr/>
            </a:lvl1pPr>
          </a:lstStyle>
          <a:p>
            <a:pPr>
              <a:defRPr/>
            </a:pPr>
            <a:fld id="{44D21906-EEE3-EA44-BF55-BEDFB7FAF79E}" type="slidenum">
              <a:rPr lang="en-US"/>
              <a:pPr>
                <a:defRPr/>
              </a:pPr>
              <a:t>‹#›</a:t>
            </a:fld>
            <a:endParaRPr lang="en-US"/>
          </a:p>
        </p:txBody>
      </p:sp>
    </p:spTree>
    <p:extLst>
      <p:ext uri="{BB962C8B-B14F-4D97-AF65-F5344CB8AC3E}">
        <p14:creationId xmlns:p14="http://schemas.microsoft.com/office/powerpoint/2010/main" val="3691327743"/>
      </p:ext>
    </p:extLst>
  </p:cSld>
  <p:clrMapOvr>
    <a:masterClrMapping/>
  </p:clrMapOvr>
  <p:transition xmlns:p14="http://schemas.microsoft.com/office/powerpoint/2010/mai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ounded Rectangle 52"/>
          <p:cNvSpPr/>
          <p:nvPr/>
        </p:nvSpPr>
        <p:spPr>
          <a:xfrm rot="20707748">
            <a:off x="-882650" y="-625475"/>
            <a:ext cx="7439025" cy="7343775"/>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53"/>
          <p:cNvSpPr/>
          <p:nvPr/>
        </p:nvSpPr>
        <p:spPr>
          <a:xfrm rot="20707748">
            <a:off x="3236913" y="6275388"/>
            <a:ext cx="4387850" cy="1165225"/>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54"/>
          <p:cNvSpPr/>
          <p:nvPr/>
        </p:nvSpPr>
        <p:spPr>
          <a:xfrm rot="20707748">
            <a:off x="7661275" y="5462588"/>
            <a:ext cx="1708150" cy="1535112"/>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55"/>
          <p:cNvSpPr/>
          <p:nvPr/>
        </p:nvSpPr>
        <p:spPr>
          <a:xfrm rot="20707748">
            <a:off x="6667500" y="-490538"/>
            <a:ext cx="3065463" cy="5811838"/>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a:xfrm rot="20700000">
            <a:off x="7753350" y="5888038"/>
            <a:ext cx="1244600" cy="365125"/>
          </a:xfrm>
        </p:spPr>
        <p:txBody>
          <a:bodyPr/>
          <a:lstStyle>
            <a:lvl1pPr algn="l">
              <a:defRPr/>
            </a:lvl1pPr>
          </a:lstStyle>
          <a:p>
            <a:pPr>
              <a:defRPr/>
            </a:pPr>
            <a:r>
              <a:rPr lang="en-US"/>
              <a:t>11/25/11</a:t>
            </a:r>
          </a:p>
        </p:txBody>
      </p:sp>
      <p:sp>
        <p:nvSpPr>
          <p:cNvPr id="12" name="Footer Placeholder 7"/>
          <p:cNvSpPr>
            <a:spLocks noGrp="1"/>
          </p:cNvSpPr>
          <p:nvPr>
            <p:ph type="ftr" sz="quarter" idx="11"/>
          </p:nvPr>
        </p:nvSpPr>
        <p:spPr>
          <a:xfrm rot="20700000">
            <a:off x="4051300" y="5495925"/>
            <a:ext cx="3124200" cy="365125"/>
          </a:xfrm>
        </p:spPr>
        <p:txBody>
          <a:bodyPr/>
          <a:lstStyle>
            <a:lvl1pPr algn="r">
              <a:defRPr/>
            </a:lvl1pPr>
          </a:lstStyle>
          <a:p>
            <a:pPr>
              <a:defRPr/>
            </a:pPr>
            <a:r>
              <a:rPr lang="da-DK"/>
              <a:t>C-Programing for Microcontrollers</a:t>
            </a:r>
            <a:endParaRPr lang="en-US"/>
          </a:p>
        </p:txBody>
      </p:sp>
      <p:sp>
        <p:nvSpPr>
          <p:cNvPr id="13" name="Slide Number Placeholder 8"/>
          <p:cNvSpPr>
            <a:spLocks noGrp="1"/>
          </p:cNvSpPr>
          <p:nvPr>
            <p:ph type="sldNum" sz="quarter" idx="12"/>
          </p:nvPr>
        </p:nvSpPr>
        <p:spPr>
          <a:xfrm rot="20700000">
            <a:off x="7689850" y="5641975"/>
            <a:ext cx="1244600" cy="365125"/>
          </a:xfrm>
        </p:spPr>
        <p:txBody>
          <a:bodyPr/>
          <a:lstStyle>
            <a:lvl1pPr algn="l">
              <a:defRPr/>
            </a:lvl1pPr>
          </a:lstStyle>
          <a:p>
            <a:pPr>
              <a:defRPr/>
            </a:pPr>
            <a:fld id="{6C513577-365F-804E-8CE0-076CFC45031E}" type="slidenum">
              <a:rPr lang="en-US"/>
              <a:pPr>
                <a:defRPr/>
              </a:pPr>
              <a:t>‹#›</a:t>
            </a:fld>
            <a:endParaRPr lang="en-US"/>
          </a:p>
        </p:txBody>
      </p:sp>
    </p:spTree>
    <p:extLst>
      <p:ext uri="{BB962C8B-B14F-4D97-AF65-F5344CB8AC3E}">
        <p14:creationId xmlns:p14="http://schemas.microsoft.com/office/powerpoint/2010/main" val="2449364657"/>
      </p:ext>
    </p:extLst>
  </p:cSld>
  <p:clrMapOvr>
    <a:masterClrMapping/>
  </p:clrMapOvr>
  <p:transition xmlns:p14="http://schemas.microsoft.com/office/powerpoint/2010/mai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20"/>
          <p:cNvSpPr/>
          <p:nvPr/>
        </p:nvSpPr>
        <p:spPr>
          <a:xfrm rot="907748">
            <a:off x="-865188" y="850900"/>
            <a:ext cx="3614738" cy="615156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ounded Rectangle 21"/>
          <p:cNvSpPr/>
          <p:nvPr/>
        </p:nvSpPr>
        <p:spPr>
          <a:xfrm rot="907748">
            <a:off x="17463" y="-511175"/>
            <a:ext cx="3735387" cy="1387475"/>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22"/>
          <p:cNvSpPr/>
          <p:nvPr/>
        </p:nvSpPr>
        <p:spPr>
          <a:xfrm rot="907748">
            <a:off x="2146300" y="6589713"/>
            <a:ext cx="1981200" cy="536575"/>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23"/>
          <p:cNvSpPr/>
          <p:nvPr/>
        </p:nvSpPr>
        <p:spPr>
          <a:xfrm rot="907748">
            <a:off x="3184525" y="-554038"/>
            <a:ext cx="6783388" cy="7826376"/>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7" name="Date Placeholder 2"/>
          <p:cNvSpPr>
            <a:spLocks noGrp="1"/>
          </p:cNvSpPr>
          <p:nvPr>
            <p:ph type="dt" sz="half" idx="10"/>
          </p:nvPr>
        </p:nvSpPr>
        <p:spPr>
          <a:xfrm rot="900000">
            <a:off x="1692275" y="612775"/>
            <a:ext cx="1792288" cy="365125"/>
          </a:xfrm>
        </p:spPr>
        <p:txBody>
          <a:bodyPr/>
          <a:lstStyle>
            <a:lvl1pPr>
              <a:defRPr/>
            </a:lvl1pPr>
          </a:lstStyle>
          <a:p>
            <a:pPr>
              <a:defRPr/>
            </a:pPr>
            <a:r>
              <a:rPr lang="en-US"/>
              <a:t>11/25/11</a:t>
            </a:r>
          </a:p>
        </p:txBody>
      </p:sp>
      <p:sp>
        <p:nvSpPr>
          <p:cNvPr id="8" name="Footer Placeholder 3"/>
          <p:cNvSpPr>
            <a:spLocks noGrp="1"/>
          </p:cNvSpPr>
          <p:nvPr>
            <p:ph type="ftr" sz="quarter" idx="11"/>
          </p:nvPr>
        </p:nvSpPr>
        <p:spPr>
          <a:xfrm rot="900000">
            <a:off x="2493963" y="6100763"/>
            <a:ext cx="3051175" cy="365125"/>
          </a:xfrm>
        </p:spPr>
        <p:txBody>
          <a:bodyPr/>
          <a:lstStyle>
            <a:lvl1pPr>
              <a:defRPr/>
            </a:lvl1pPr>
          </a:lstStyle>
          <a:p>
            <a:pPr>
              <a:defRPr/>
            </a:pPr>
            <a:r>
              <a:rPr lang="da-DK"/>
              <a:t>C-Programing for Microcontrollers</a:t>
            </a:r>
            <a:endParaRPr lang="en-US"/>
          </a:p>
        </p:txBody>
      </p:sp>
      <p:sp>
        <p:nvSpPr>
          <p:cNvPr id="9" name="Slide Number Placeholder 4"/>
          <p:cNvSpPr>
            <a:spLocks noGrp="1"/>
          </p:cNvSpPr>
          <p:nvPr>
            <p:ph type="sldNum" sz="quarter" idx="12"/>
          </p:nvPr>
        </p:nvSpPr>
        <p:spPr>
          <a:xfrm rot="900000">
            <a:off x="1262063" y="301625"/>
            <a:ext cx="2286000" cy="365125"/>
          </a:xfrm>
        </p:spPr>
        <p:txBody>
          <a:bodyPr/>
          <a:lstStyle>
            <a:lvl1pPr>
              <a:defRPr/>
            </a:lvl1pPr>
          </a:lstStyle>
          <a:p>
            <a:pPr>
              <a:defRPr/>
            </a:pPr>
            <a:fld id="{441E00FB-F04A-4B40-868E-DAA2EDE19D13}" type="slidenum">
              <a:rPr lang="en-US"/>
              <a:pPr>
                <a:defRPr/>
              </a:pPr>
              <a:t>‹#›</a:t>
            </a:fld>
            <a:endParaRPr lang="en-US"/>
          </a:p>
        </p:txBody>
      </p:sp>
    </p:spTree>
    <p:extLst>
      <p:ext uri="{BB962C8B-B14F-4D97-AF65-F5344CB8AC3E}">
        <p14:creationId xmlns:p14="http://schemas.microsoft.com/office/powerpoint/2010/main" val="1528257949"/>
      </p:ext>
    </p:extLst>
  </p:cSld>
  <p:clrMapOvr>
    <a:masterClrMapping/>
  </p:clrMapOvr>
  <p:transition xmlns:p14="http://schemas.microsoft.com/office/powerpoint/2010/mai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1"/>
          <p:cNvSpPr/>
          <p:nvPr/>
        </p:nvSpPr>
        <p:spPr>
          <a:xfrm rot="900000">
            <a:off x="-371475" y="-1217613"/>
            <a:ext cx="8577263" cy="6343651"/>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ounded Rectangle 12"/>
          <p:cNvSpPr/>
          <p:nvPr/>
        </p:nvSpPr>
        <p:spPr>
          <a:xfrm rot="900000">
            <a:off x="-449263" y="5208588"/>
            <a:ext cx="7470776" cy="2486025"/>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ounded Rectangle 13"/>
          <p:cNvSpPr/>
          <p:nvPr/>
        </p:nvSpPr>
        <p:spPr>
          <a:xfrm rot="900000">
            <a:off x="7192963" y="6483350"/>
            <a:ext cx="1931987" cy="63500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ounded Rectangle 14"/>
          <p:cNvSpPr/>
          <p:nvPr/>
        </p:nvSpPr>
        <p:spPr>
          <a:xfrm rot="900000">
            <a:off x="8126413" y="92075"/>
            <a:ext cx="1879600" cy="6415088"/>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ate Placeholder 1"/>
          <p:cNvSpPr>
            <a:spLocks noGrp="1"/>
          </p:cNvSpPr>
          <p:nvPr>
            <p:ph type="dt" sz="half" idx="10"/>
          </p:nvPr>
        </p:nvSpPr>
        <p:spPr>
          <a:xfrm rot="900000">
            <a:off x="7521575" y="5927725"/>
            <a:ext cx="1524000" cy="365125"/>
          </a:xfrm>
        </p:spPr>
        <p:txBody>
          <a:bodyPr/>
          <a:lstStyle>
            <a:lvl1pPr algn="l">
              <a:defRPr/>
            </a:lvl1pPr>
          </a:lstStyle>
          <a:p>
            <a:pPr>
              <a:defRPr/>
            </a:pPr>
            <a:r>
              <a:rPr lang="en-US"/>
              <a:t>11/25/11</a:t>
            </a:r>
          </a:p>
        </p:txBody>
      </p:sp>
      <p:sp>
        <p:nvSpPr>
          <p:cNvPr id="7" name="Footer Placeholder 2"/>
          <p:cNvSpPr>
            <a:spLocks noGrp="1"/>
          </p:cNvSpPr>
          <p:nvPr>
            <p:ph type="ftr" sz="quarter" idx="11"/>
          </p:nvPr>
        </p:nvSpPr>
        <p:spPr>
          <a:xfrm rot="900000">
            <a:off x="3892550" y="5988050"/>
            <a:ext cx="3124200" cy="293688"/>
          </a:xfrm>
        </p:spPr>
        <p:txBody>
          <a:bodyPr/>
          <a:lstStyle>
            <a:lvl1pPr algn="r">
              <a:defRPr/>
            </a:lvl1pPr>
          </a:lstStyle>
          <a:p>
            <a:pPr>
              <a:defRPr/>
            </a:pPr>
            <a:r>
              <a:rPr lang="da-DK"/>
              <a:t>C-Programing for Microcontrollers</a:t>
            </a:r>
            <a:endParaRPr lang="en-US"/>
          </a:p>
        </p:txBody>
      </p:sp>
      <p:sp>
        <p:nvSpPr>
          <p:cNvPr id="8" name="Slide Number Placeholder 3"/>
          <p:cNvSpPr>
            <a:spLocks noGrp="1"/>
          </p:cNvSpPr>
          <p:nvPr>
            <p:ph type="sldNum" sz="quarter" idx="12"/>
          </p:nvPr>
        </p:nvSpPr>
        <p:spPr>
          <a:xfrm rot="900000">
            <a:off x="7599363" y="5570538"/>
            <a:ext cx="715962" cy="365125"/>
          </a:xfrm>
        </p:spPr>
        <p:txBody>
          <a:bodyPr/>
          <a:lstStyle>
            <a:lvl1pPr algn="l">
              <a:defRPr/>
            </a:lvl1pPr>
          </a:lstStyle>
          <a:p>
            <a:pPr>
              <a:defRPr/>
            </a:pPr>
            <a:fld id="{F45D70A2-D4C4-6543-978E-0F56E8E5AB41}" type="slidenum">
              <a:rPr lang="en-US"/>
              <a:pPr>
                <a:defRPr/>
              </a:pPr>
              <a:t>‹#›</a:t>
            </a:fld>
            <a:endParaRPr lang="en-US"/>
          </a:p>
        </p:txBody>
      </p:sp>
    </p:spTree>
    <p:extLst>
      <p:ext uri="{BB962C8B-B14F-4D97-AF65-F5344CB8AC3E}">
        <p14:creationId xmlns:p14="http://schemas.microsoft.com/office/powerpoint/2010/main" val="3271202973"/>
      </p:ext>
    </p:extLst>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ounded Rectangle 12"/>
          <p:cNvSpPr/>
          <p:nvPr/>
        </p:nvSpPr>
        <p:spPr>
          <a:xfrm rot="20707748">
            <a:off x="-896938" y="-623888"/>
            <a:ext cx="7286626" cy="60404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13"/>
          <p:cNvSpPr/>
          <p:nvPr/>
        </p:nvSpPr>
        <p:spPr>
          <a:xfrm rot="20707748">
            <a:off x="65088" y="5378450"/>
            <a:ext cx="7442200" cy="2476500"/>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14"/>
          <p:cNvSpPr/>
          <p:nvPr/>
        </p:nvSpPr>
        <p:spPr>
          <a:xfrm rot="20707748">
            <a:off x="7661275" y="5459413"/>
            <a:ext cx="1708150" cy="1538287"/>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15"/>
          <p:cNvSpPr/>
          <p:nvPr/>
        </p:nvSpPr>
        <p:spPr>
          <a:xfrm rot="20707748">
            <a:off x="6673850" y="-490538"/>
            <a:ext cx="3059113" cy="5810251"/>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4500000">
            <a:off x="5175504" y="2231136"/>
            <a:ext cx="4818888" cy="1435608"/>
          </a:xfrm>
        </p:spPr>
        <p:txBody>
          <a:bodyPr/>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rot="20700000">
            <a:off x="7753350" y="5888038"/>
            <a:ext cx="1244600" cy="365125"/>
          </a:xfrm>
        </p:spPr>
        <p:txBody>
          <a:bodyPr/>
          <a:lstStyle>
            <a:lvl1pPr algn="l">
              <a:defRPr/>
            </a:lvl1pPr>
          </a:lstStyle>
          <a:p>
            <a:pPr>
              <a:defRPr/>
            </a:pPr>
            <a:r>
              <a:rPr lang="en-US"/>
              <a:t>11/25/11</a:t>
            </a:r>
          </a:p>
        </p:txBody>
      </p:sp>
      <p:sp>
        <p:nvSpPr>
          <p:cNvPr id="10" name="Footer Placeholder 5"/>
          <p:cNvSpPr>
            <a:spLocks noGrp="1"/>
          </p:cNvSpPr>
          <p:nvPr>
            <p:ph type="ftr" sz="quarter" idx="11"/>
          </p:nvPr>
        </p:nvSpPr>
        <p:spPr>
          <a:xfrm rot="20700000">
            <a:off x="4264025" y="6099175"/>
            <a:ext cx="3062288" cy="365125"/>
          </a:xfrm>
        </p:spPr>
        <p:txBody>
          <a:bodyPr/>
          <a:lstStyle>
            <a:lvl1pPr algn="r">
              <a:defRPr/>
            </a:lvl1pPr>
          </a:lstStyle>
          <a:p>
            <a:pPr>
              <a:defRPr/>
            </a:pPr>
            <a:r>
              <a:rPr lang="da-DK"/>
              <a:t>C-Programing for Microcontrollers</a:t>
            </a:r>
            <a:endParaRPr lang="en-US"/>
          </a:p>
        </p:txBody>
      </p:sp>
      <p:sp>
        <p:nvSpPr>
          <p:cNvPr id="11" name="Slide Number Placeholder 6"/>
          <p:cNvSpPr>
            <a:spLocks noGrp="1"/>
          </p:cNvSpPr>
          <p:nvPr>
            <p:ph type="sldNum" sz="quarter" idx="12"/>
          </p:nvPr>
        </p:nvSpPr>
        <p:spPr>
          <a:xfrm rot="20700000">
            <a:off x="7689850" y="5641975"/>
            <a:ext cx="1244600" cy="365125"/>
          </a:xfrm>
        </p:spPr>
        <p:txBody>
          <a:bodyPr/>
          <a:lstStyle>
            <a:lvl1pPr algn="l">
              <a:defRPr/>
            </a:lvl1pPr>
          </a:lstStyle>
          <a:p>
            <a:pPr>
              <a:defRPr/>
            </a:pPr>
            <a:fld id="{E0003257-3301-9441-BBE0-5B2DC6B2B14E}" type="slidenum">
              <a:rPr lang="en-US"/>
              <a:pPr>
                <a:defRPr/>
              </a:pPr>
              <a:t>‹#›</a:t>
            </a:fld>
            <a:endParaRPr lang="en-US" dirty="0"/>
          </a:p>
        </p:txBody>
      </p:sp>
    </p:spTree>
    <p:extLst>
      <p:ext uri="{BB962C8B-B14F-4D97-AF65-F5344CB8AC3E}">
        <p14:creationId xmlns:p14="http://schemas.microsoft.com/office/powerpoint/2010/main" val="736127522"/>
      </p:ext>
    </p:extLst>
  </p:cSld>
  <p:clrMapOvr>
    <a:masterClrMapping/>
  </p:clrMapOvr>
  <p:transition xmlns:p14="http://schemas.microsoft.com/office/powerpoint/2010/mai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rot="900000">
            <a:off x="-533400" y="-979488"/>
            <a:ext cx="6672263" cy="6821488"/>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15"/>
          <p:cNvSpPr/>
          <p:nvPr/>
        </p:nvSpPr>
        <p:spPr>
          <a:xfrm rot="900000">
            <a:off x="-284163" y="5969000"/>
            <a:ext cx="5300663" cy="1497013"/>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16"/>
          <p:cNvSpPr/>
          <p:nvPr/>
        </p:nvSpPr>
        <p:spPr>
          <a:xfrm rot="900000">
            <a:off x="6931025" y="-242888"/>
            <a:ext cx="2433638" cy="1384301"/>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17"/>
          <p:cNvSpPr/>
          <p:nvPr/>
        </p:nvSpPr>
        <p:spPr>
          <a:xfrm rot="900000">
            <a:off x="5899150" y="1282700"/>
            <a:ext cx="3843338" cy="61785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4500000">
            <a:off x="4578273" y="2744935"/>
            <a:ext cx="5036383" cy="1997131"/>
          </a:xfrm>
        </p:spPr>
        <p:txBody>
          <a:bodyPr anchor="t"/>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rot="900000">
            <a:off x="822789" y="4161126"/>
            <a:ext cx="4310915" cy="1203540"/>
          </a:xfrm>
        </p:spPr>
        <p:txBody>
          <a:bodyPr anchor="t"/>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a:xfrm rot="900000">
            <a:off x="6992938" y="571500"/>
            <a:ext cx="1524000" cy="365125"/>
          </a:xfrm>
        </p:spPr>
        <p:txBody>
          <a:bodyPr/>
          <a:lstStyle>
            <a:lvl1pPr algn="l">
              <a:defRPr/>
            </a:lvl1pPr>
          </a:lstStyle>
          <a:p>
            <a:pPr>
              <a:defRPr/>
            </a:pPr>
            <a:r>
              <a:rPr lang="en-US"/>
              <a:t>11/25/11</a:t>
            </a:r>
          </a:p>
        </p:txBody>
      </p:sp>
      <p:sp>
        <p:nvSpPr>
          <p:cNvPr id="10" name="Footer Placeholder 5"/>
          <p:cNvSpPr>
            <a:spLocks noGrp="1"/>
          </p:cNvSpPr>
          <p:nvPr>
            <p:ph type="ftr" sz="quarter" idx="11"/>
          </p:nvPr>
        </p:nvSpPr>
        <p:spPr>
          <a:xfrm rot="900000">
            <a:off x="647700" y="5162550"/>
            <a:ext cx="2976563" cy="365125"/>
          </a:xfrm>
        </p:spPr>
        <p:txBody>
          <a:bodyPr/>
          <a:lstStyle>
            <a:lvl1pPr algn="l">
              <a:defRPr/>
            </a:lvl1pPr>
          </a:lstStyle>
          <a:p>
            <a:pPr>
              <a:defRPr/>
            </a:pPr>
            <a:r>
              <a:rPr lang="da-DK"/>
              <a:t>C-Programing for Microcontrollers</a:t>
            </a:r>
            <a:endParaRPr lang="en-US"/>
          </a:p>
        </p:txBody>
      </p:sp>
      <p:sp>
        <p:nvSpPr>
          <p:cNvPr id="11" name="Slide Number Placeholder 6"/>
          <p:cNvSpPr>
            <a:spLocks noGrp="1"/>
          </p:cNvSpPr>
          <p:nvPr>
            <p:ph type="sldNum" sz="quarter" idx="12"/>
          </p:nvPr>
        </p:nvSpPr>
        <p:spPr>
          <a:xfrm rot="900000">
            <a:off x="7046913" y="390525"/>
            <a:ext cx="1962150" cy="365125"/>
          </a:xfrm>
        </p:spPr>
        <p:txBody>
          <a:bodyPr/>
          <a:lstStyle>
            <a:lvl1pPr algn="l">
              <a:defRPr/>
            </a:lvl1pPr>
          </a:lstStyle>
          <a:p>
            <a:pPr>
              <a:defRPr/>
            </a:pPr>
            <a:fld id="{9BF4D0F1-D6A0-8A46-AFE5-0E3AD07BF433}" type="slidenum">
              <a:rPr lang="en-US"/>
              <a:pPr>
                <a:defRPr/>
              </a:pPr>
              <a:t>‹#›</a:t>
            </a:fld>
            <a:endParaRPr lang="en-US"/>
          </a:p>
        </p:txBody>
      </p:sp>
    </p:spTree>
    <p:extLst>
      <p:ext uri="{BB962C8B-B14F-4D97-AF65-F5344CB8AC3E}">
        <p14:creationId xmlns:p14="http://schemas.microsoft.com/office/powerpoint/2010/main" val="511975858"/>
      </p:ext>
    </p:extLst>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6" descr="Scan1080Base.png"/>
          <p:cNvPicPr>
            <a:picLocks noChangeAspect="1"/>
          </p:cNvPicPr>
          <p:nvPr/>
        </p:nvPicPr>
        <p:blipFill>
          <a:blip r:embed="rId13">
            <a:lum bright="-3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rot="-5400000">
            <a:off x="-673893" y="2807493"/>
            <a:ext cx="5321300" cy="183991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613" cy="47831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0"/>
            <a:ext cx="1524000" cy="365125"/>
          </a:xfrm>
          <a:prstGeom prst="rect">
            <a:avLst/>
          </a:prstGeom>
        </p:spPr>
        <p:txBody>
          <a:bodyPr vert="horz" lIns="91440" tIns="45720" rIns="91440" bIns="45720" rtlCol="0" anchor="ctr"/>
          <a:lstStyle>
            <a:lvl1pPr algn="r">
              <a:defRPr sz="1200">
                <a:solidFill>
                  <a:schemeClr val="tx1">
                    <a:tint val="75000"/>
                  </a:schemeClr>
                </a:solidFill>
                <a:effectLst/>
                <a:cs typeface="+mn-cs"/>
              </a:defRPr>
            </a:lvl1pPr>
          </a:lstStyle>
          <a:p>
            <a:pPr>
              <a:defRPr/>
            </a:pPr>
            <a:r>
              <a:rPr lang="en-US"/>
              <a:t>11/25/11</a:t>
            </a:r>
          </a:p>
        </p:txBody>
      </p:sp>
      <p:sp>
        <p:nvSpPr>
          <p:cNvPr id="5" name="Footer Placeholder 4"/>
          <p:cNvSpPr>
            <a:spLocks noGrp="1"/>
          </p:cNvSpPr>
          <p:nvPr>
            <p:ph type="ftr" sz="quarter" idx="3"/>
          </p:nvPr>
        </p:nvSpPr>
        <p:spPr>
          <a:xfrm>
            <a:off x="4038600" y="6096000"/>
            <a:ext cx="31242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r>
              <a:rPr lang="da-DK"/>
              <a:t>C-Programing for Microcontrollers</a:t>
            </a:r>
            <a:endParaRPr lang="en-US"/>
          </a:p>
        </p:txBody>
      </p:sp>
      <p:sp>
        <p:nvSpPr>
          <p:cNvPr id="6" name="Slide Number Placeholder 5"/>
          <p:cNvSpPr>
            <a:spLocks noGrp="1"/>
          </p:cNvSpPr>
          <p:nvPr>
            <p:ph type="sldNum" sz="quarter" idx="4"/>
          </p:nvPr>
        </p:nvSpPr>
        <p:spPr>
          <a:xfrm>
            <a:off x="712788" y="531813"/>
            <a:ext cx="2133600" cy="365125"/>
          </a:xfrm>
          <a:prstGeom prst="rect">
            <a:avLst/>
          </a:prstGeom>
        </p:spPr>
        <p:txBody>
          <a:bodyPr vert="horz" lIns="91440" tIns="45720" rIns="91440" bIns="45720" rtlCol="0" anchor="ctr"/>
          <a:lstStyle>
            <a:lvl1pPr algn="r">
              <a:defRPr sz="2400">
                <a:solidFill>
                  <a:schemeClr val="tx1">
                    <a:tint val="75000"/>
                  </a:schemeClr>
                </a:solidFill>
                <a:cs typeface="+mn-cs"/>
              </a:defRPr>
            </a:lvl1pPr>
          </a:lstStyle>
          <a:p>
            <a:pPr>
              <a:defRPr/>
            </a:pPr>
            <a:fld id="{3FA5A743-FC71-2C44-8599-FB75EDAD204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938" r:id="rId1"/>
    <p:sldLayoutId id="2147484939" r:id="rId2"/>
    <p:sldLayoutId id="2147484940" r:id="rId3"/>
    <p:sldLayoutId id="2147484941" r:id="rId4"/>
    <p:sldLayoutId id="2147484942" r:id="rId5"/>
    <p:sldLayoutId id="2147484943" r:id="rId6"/>
    <p:sldLayoutId id="2147484944" r:id="rId7"/>
    <p:sldLayoutId id="2147484945" r:id="rId8"/>
    <p:sldLayoutId id="2147484946" r:id="rId9"/>
    <p:sldLayoutId id="2147484947" r:id="rId10"/>
    <p:sldLayoutId id="2147484948" r:id="rId11"/>
  </p:sldLayoutIdLst>
  <p:transition xmlns:p14="http://schemas.microsoft.com/office/powerpoint/2010/main" spd="slow">
    <p:push dir="u"/>
  </p:transition>
  <p:timing>
    <p:tnLst>
      <p:par>
        <p:cTn xmlns:p14="http://schemas.microsoft.com/office/powerpoint/2010/main" id="1" dur="indefinite" restart="never" nodeType="tmRoot"/>
      </p:par>
    </p:tnLst>
  </p:timing>
  <p:hf sldNum="0" hdr="0" ftr="0" dt="0"/>
  <p:txStyles>
    <p:title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ＭＳ Ｐゴシック" charset="0"/>
          <a:cs typeface="ＭＳ Ｐゴシック" charset="0"/>
        </a:defRPr>
      </a:lvl1pPr>
      <a:lvl2pPr algn="r" rtl="0" eaLnBrk="1" fontAlgn="base" hangingPunct="1">
        <a:spcBef>
          <a:spcPct val="0"/>
        </a:spcBef>
        <a:spcAft>
          <a:spcPct val="0"/>
        </a:spcAft>
        <a:defRPr sz="4400">
          <a:solidFill>
            <a:schemeClr val="tx1"/>
          </a:solidFill>
          <a:latin typeface="Rockwell" charset="0"/>
          <a:ea typeface="ＭＳ Ｐゴシック" charset="0"/>
          <a:cs typeface="ＭＳ Ｐゴシック" charset="0"/>
        </a:defRPr>
      </a:lvl2pPr>
      <a:lvl3pPr algn="r" rtl="0" eaLnBrk="1" fontAlgn="base" hangingPunct="1">
        <a:spcBef>
          <a:spcPct val="0"/>
        </a:spcBef>
        <a:spcAft>
          <a:spcPct val="0"/>
        </a:spcAft>
        <a:defRPr sz="4400">
          <a:solidFill>
            <a:schemeClr val="tx1"/>
          </a:solidFill>
          <a:latin typeface="Rockwell" charset="0"/>
          <a:ea typeface="ＭＳ Ｐゴシック" charset="0"/>
          <a:cs typeface="ＭＳ Ｐゴシック" charset="0"/>
        </a:defRPr>
      </a:lvl3pPr>
      <a:lvl4pPr algn="r" rtl="0" eaLnBrk="1" fontAlgn="base" hangingPunct="1">
        <a:spcBef>
          <a:spcPct val="0"/>
        </a:spcBef>
        <a:spcAft>
          <a:spcPct val="0"/>
        </a:spcAft>
        <a:defRPr sz="4400">
          <a:solidFill>
            <a:schemeClr val="tx1"/>
          </a:solidFill>
          <a:latin typeface="Rockwell" charset="0"/>
          <a:ea typeface="ＭＳ Ｐゴシック" charset="0"/>
          <a:cs typeface="ＭＳ Ｐゴシック" charset="0"/>
        </a:defRPr>
      </a:lvl4pPr>
      <a:lvl5pPr algn="r" rtl="0" eaLnBrk="1" fontAlgn="base" hangingPunct="1">
        <a:spcBef>
          <a:spcPct val="0"/>
        </a:spcBef>
        <a:spcAft>
          <a:spcPct val="0"/>
        </a:spcAft>
        <a:defRPr sz="4400">
          <a:solidFill>
            <a:schemeClr val="tx1"/>
          </a:solidFill>
          <a:latin typeface="Rockwel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1" fontAlgn="base" hangingPunct="1">
        <a:spcBef>
          <a:spcPct val="20000"/>
        </a:spcBef>
        <a:spcAft>
          <a:spcPts val="600"/>
        </a:spcAft>
        <a:buSzPct val="140000"/>
        <a:buFont typeface="Wingdings" charset="0"/>
        <a:buChar char=""/>
        <a:defRPr sz="2800" kern="1200">
          <a:solidFill>
            <a:schemeClr val="tx1"/>
          </a:solidFill>
          <a:effectLst>
            <a:outerShdw blurRad="38100" dist="38100" dir="2700000" algn="tl">
              <a:srgbClr val="000000">
                <a:alpha val="43137"/>
              </a:srgbClr>
            </a:outerShdw>
          </a:effectLst>
          <a:latin typeface="+mn-lt"/>
          <a:ea typeface="ＭＳ Ｐゴシック" charset="0"/>
          <a:cs typeface="ＭＳ Ｐゴシック" charset="0"/>
        </a:defRPr>
      </a:lvl1pPr>
      <a:lvl2pPr marL="730250" indent="-365125" algn="l" rtl="0" eaLnBrk="1" fontAlgn="base" hangingPunct="1">
        <a:spcBef>
          <a:spcPct val="20000"/>
        </a:spcBef>
        <a:spcAft>
          <a:spcPts val="600"/>
        </a:spcAft>
        <a:buSzPct val="140000"/>
        <a:buFont typeface="Wingdings" charset="0"/>
        <a:buChar char=""/>
        <a:defRPr sz="2400" kern="1200">
          <a:solidFill>
            <a:schemeClr val="tx1"/>
          </a:solidFill>
          <a:effectLst>
            <a:outerShdw blurRad="38100" dist="38100" dir="2700000" algn="tl">
              <a:srgbClr val="000000">
                <a:alpha val="43137"/>
              </a:srgbClr>
            </a:outerShdw>
          </a:effectLst>
          <a:latin typeface="+mn-lt"/>
          <a:ea typeface="ＭＳ Ｐゴシック" charset="0"/>
          <a:cs typeface="+mn-cs"/>
        </a:defRPr>
      </a:lvl2pPr>
      <a:lvl3pPr marL="1096963" indent="-319088" algn="l" rtl="0" eaLnBrk="1" fontAlgn="base" hangingPunct="1">
        <a:spcBef>
          <a:spcPct val="20000"/>
        </a:spcBef>
        <a:spcAft>
          <a:spcPts val="600"/>
        </a:spcAft>
        <a:buSzPct val="140000"/>
        <a:buFont typeface="Wingdings" charset="0"/>
        <a:buChar char=""/>
        <a:defRPr sz="2000" kern="1200">
          <a:solidFill>
            <a:schemeClr val="tx1"/>
          </a:solidFill>
          <a:effectLst>
            <a:outerShdw blurRad="38100" dist="38100" dir="2700000" algn="tl">
              <a:srgbClr val="000000">
                <a:alpha val="43137"/>
              </a:srgbClr>
            </a:outerShdw>
          </a:effectLst>
          <a:latin typeface="+mn-lt"/>
          <a:ea typeface="ＭＳ Ｐゴシック" charset="0"/>
          <a:cs typeface="+mn-cs"/>
        </a:defRPr>
      </a:lvl3pPr>
      <a:lvl4pPr marL="1371600" indent="-273050" algn="l" rtl="0" eaLnBrk="1" fontAlgn="base" hangingPunct="1">
        <a:spcBef>
          <a:spcPct val="20000"/>
        </a:spcBef>
        <a:spcAft>
          <a:spcPts val="600"/>
        </a:spcAft>
        <a:buSzPct val="140000"/>
        <a:buFont typeface="Wingdings" charset="0"/>
        <a:buChar char=""/>
        <a:defRPr kern="1200">
          <a:solidFill>
            <a:schemeClr val="tx1"/>
          </a:solidFill>
          <a:effectLst>
            <a:outerShdw blurRad="38100" dist="38100" dir="2700000" algn="tl">
              <a:srgbClr val="000000">
                <a:alpha val="43137"/>
              </a:srgbClr>
            </a:outerShdw>
          </a:effectLst>
          <a:latin typeface="+mn-lt"/>
          <a:ea typeface="ＭＳ Ｐゴシック" charset="0"/>
          <a:cs typeface="+mn-cs"/>
        </a:defRPr>
      </a:lvl4pPr>
      <a:lvl5pPr marL="1644650" indent="-273050" algn="l" rtl="0" eaLnBrk="1" fontAlgn="base" hangingPunct="1">
        <a:spcBef>
          <a:spcPct val="20000"/>
        </a:spcBef>
        <a:spcAft>
          <a:spcPts val="600"/>
        </a:spcAft>
        <a:buSzPct val="140000"/>
        <a:buFont typeface="Wingdings" charset="0"/>
        <a:buChar char=""/>
        <a:defRPr kern="1200">
          <a:solidFill>
            <a:schemeClr val="tx1"/>
          </a:solidFill>
          <a:effectLst>
            <a:outerShdw blurRad="38100" dist="38100" dir="2700000" algn="tl">
              <a:srgbClr val="000000">
                <a:alpha val="43137"/>
              </a:srgbClr>
            </a:outerShdw>
          </a:effectLst>
          <a:latin typeface="+mn-lt"/>
          <a:ea typeface="ＭＳ Ｐゴシック" charset="0"/>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1.wdp"/><Relationship Id="rId5" Type="http://schemas.openxmlformats.org/officeDocument/2006/relationships/image" Target="../media/image13.jpeg"/><Relationship Id="rId6" Type="http://schemas.microsoft.com/office/2007/relationships/hdphoto" Target="../media/hdphoto2.wdp"/><Relationship Id="rId7" Type="http://schemas.openxmlformats.org/officeDocument/2006/relationships/image" Target="../media/image14.jpeg"/><Relationship Id="rId8"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4" Type="http://schemas.microsoft.com/office/2007/relationships/hdphoto" Target="../media/hdphoto4.wdp"/><Relationship Id="rId5" Type="http://schemas.openxmlformats.org/officeDocument/2006/relationships/image" Target="../media/image16.jpeg"/><Relationship Id="rId6" Type="http://schemas.microsoft.com/office/2007/relationships/hdphoto" Target="../media/hdphoto5.wdp"/><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734123">
            <a:off x="-1075861" y="3696982"/>
            <a:ext cx="7848196" cy="153243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5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C-Programing for Microcontrollers</a:t>
            </a:r>
            <a:endPar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endParaRPr>
          </a:p>
        </p:txBody>
      </p:sp>
      <p:sp>
        <p:nvSpPr>
          <p:cNvPr id="3" name="Subtitle 2"/>
          <p:cNvSpPr>
            <a:spLocks noGrp="1"/>
          </p:cNvSpPr>
          <p:nvPr>
            <p:ph type="subTitle" idx="1"/>
          </p:nvPr>
        </p:nvSpPr>
        <p:spPr>
          <a:xfrm rot="20642794">
            <a:off x="3419475" y="5121275"/>
            <a:ext cx="3581400" cy="990600"/>
          </a:xfrm>
        </p:spPr>
        <p:txBody>
          <a:bodyPr/>
          <a:lstStyle/>
          <a:p>
            <a:pPr eaLnBrk="1" fontAlgn="auto" hangingPunct="1">
              <a:buFont typeface="Wingdings" pitchFamily="2" charset="2"/>
              <a:buNone/>
              <a:defRPr/>
            </a:pPr>
            <a:r>
              <a:rPr lang="en-US" dirty="0" smtClean="0">
                <a:ea typeface="+mn-ea"/>
                <a:cs typeface="+mn-cs"/>
              </a:rPr>
              <a:t>Dr. Amr </a:t>
            </a:r>
            <a:r>
              <a:rPr lang="en-US" dirty="0" err="1" smtClean="0">
                <a:ea typeface="+mn-ea"/>
                <a:cs typeface="+mn-cs"/>
              </a:rPr>
              <a:t>Talaat</a:t>
            </a:r>
            <a:endParaRPr lang="en-US" dirty="0">
              <a:ea typeface="+mn-ea"/>
              <a:cs typeface="+mn-cs"/>
            </a:endParaRPr>
          </a:p>
        </p:txBody>
      </p:sp>
      <p:pic>
        <p:nvPicPr>
          <p:cNvPr id="15363" name="Picture 3" descr="GUC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83473">
            <a:off x="6515100" y="866775"/>
            <a:ext cx="19367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990600"/>
            <a:ext cx="8229600" cy="459100"/>
          </a:xfrm>
          <a:prstGeom prst="rect">
            <a:avLst/>
          </a:prstGeom>
          <a:noFill/>
          <a:ln>
            <a:noFill/>
          </a:ln>
          <a:effectLst/>
        </p:spPr>
        <p:txBody>
          <a:bodyPr anchor="ctr">
            <a:spAutoFit/>
          </a:bodyPr>
          <a:lstStyle/>
          <a:p>
            <a:pPr algn="just">
              <a:lnSpc>
                <a:spcPct val="110000"/>
              </a:lnSpc>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The C Class consist of the following</a:t>
            </a:r>
          </a:p>
        </p:txBody>
      </p:sp>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Class structure and main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extBox 9"/>
          <p:cNvSpPr txBox="1"/>
          <p:nvPr/>
        </p:nvSpPr>
        <p:spPr>
          <a:xfrm>
            <a:off x="609600" y="1600200"/>
            <a:ext cx="7924800" cy="3139321"/>
          </a:xfrm>
          <a:prstGeom prst="rect">
            <a:avLst/>
          </a:prstGeom>
          <a:solidFill>
            <a:schemeClr val="bg1"/>
          </a:solidFill>
        </p:spPr>
        <p:txBody>
          <a:bodyPr>
            <a:spAutoFit/>
          </a:bodyPr>
          <a:lstStyle/>
          <a:p>
            <a:pPr>
              <a:defRPr/>
            </a:pPr>
            <a:endParaRPr lang="en-US" dirty="0">
              <a:latin typeface="Courier New"/>
              <a:cs typeface="Courier New"/>
            </a:endParaRPr>
          </a:p>
          <a:p>
            <a:pPr>
              <a:defRPr/>
            </a:pPr>
            <a:r>
              <a:rPr lang="en-US" dirty="0">
                <a:latin typeface="Courier New"/>
                <a:cs typeface="Courier New"/>
              </a:rPr>
              <a:t>#include &lt;pic16f877a.h&gt;  ; </a:t>
            </a:r>
            <a:r>
              <a:rPr lang="en-US" dirty="0">
                <a:solidFill>
                  <a:schemeClr val="accent4"/>
                </a:solidFill>
                <a:latin typeface="Courier New"/>
                <a:cs typeface="Courier New"/>
              </a:rPr>
              <a:t>// header file include</a:t>
            </a:r>
            <a:endParaRPr lang="en-US" dirty="0">
              <a:latin typeface="Courier New"/>
              <a:cs typeface="Courier New"/>
            </a:endParaRPr>
          </a:p>
          <a:p>
            <a:pPr>
              <a:defRPr/>
            </a:pPr>
            <a:r>
              <a:rPr lang="en-US" dirty="0">
                <a:latin typeface="Courier New"/>
                <a:cs typeface="Courier New"/>
              </a:rPr>
              <a:t>#define LED PORTC ;        </a:t>
            </a:r>
            <a:r>
              <a:rPr lang="en-US" dirty="0">
                <a:solidFill>
                  <a:schemeClr val="accent4"/>
                </a:solidFill>
                <a:latin typeface="Courier New"/>
                <a:cs typeface="Courier New"/>
              </a:rPr>
              <a:t>// define LED as PORTC</a:t>
            </a:r>
            <a:endParaRPr lang="en-US" dirty="0">
              <a:solidFill>
                <a:srgbClr val="70A525"/>
              </a:solidFill>
              <a:latin typeface="Courier New"/>
              <a:cs typeface="Courier New"/>
            </a:endParaRPr>
          </a:p>
          <a:p>
            <a:pPr>
              <a:defRPr/>
            </a:pPr>
            <a:r>
              <a:rPr lang="en-US" dirty="0">
                <a:latin typeface="Courier New"/>
                <a:cs typeface="Courier New"/>
              </a:rPr>
              <a:t>   </a:t>
            </a:r>
          </a:p>
          <a:p>
            <a:pPr>
              <a:defRPr/>
            </a:pPr>
            <a:endParaRPr lang="en-US" dirty="0">
              <a:latin typeface="Courier New"/>
              <a:cs typeface="Courier New"/>
            </a:endParaRPr>
          </a:p>
          <a:p>
            <a:pPr>
              <a:defRPr/>
            </a:pPr>
            <a:r>
              <a:rPr lang="en-US" dirty="0">
                <a:latin typeface="Courier New"/>
                <a:cs typeface="Courier New"/>
              </a:rPr>
              <a:t>void main ( void )         </a:t>
            </a:r>
            <a:r>
              <a:rPr lang="en-US" dirty="0">
                <a:solidFill>
                  <a:schemeClr val="accent4"/>
                </a:solidFill>
                <a:latin typeface="Courier New"/>
                <a:cs typeface="Courier New"/>
              </a:rPr>
              <a:t>// main method</a:t>
            </a:r>
            <a:endParaRPr lang="en-US" dirty="0">
              <a:latin typeface="Courier New"/>
              <a:cs typeface="Courier New"/>
            </a:endParaRPr>
          </a:p>
          <a:p>
            <a:pPr>
              <a:defRPr/>
            </a:pPr>
            <a:r>
              <a:rPr lang="en-US" dirty="0">
                <a:latin typeface="Courier New"/>
                <a:cs typeface="Courier New"/>
              </a:rPr>
              <a:t>{</a:t>
            </a:r>
          </a:p>
          <a:p>
            <a:pPr>
              <a:defRPr/>
            </a:pPr>
            <a:r>
              <a:rPr lang="en-US" dirty="0">
                <a:latin typeface="Courier New"/>
                <a:cs typeface="Courier New"/>
              </a:rPr>
              <a:t>  </a:t>
            </a:r>
            <a:r>
              <a:rPr lang="en-US" dirty="0">
                <a:solidFill>
                  <a:schemeClr val="accent4"/>
                </a:solidFill>
                <a:latin typeface="Courier New"/>
                <a:cs typeface="Courier New"/>
              </a:rPr>
              <a:t>// main method implementation and print test</a:t>
            </a:r>
          </a:p>
          <a:p>
            <a:pPr>
              <a:defRPr/>
            </a:pPr>
            <a:r>
              <a:rPr lang="en-US" dirty="0">
                <a:solidFill>
                  <a:schemeClr val="accent4"/>
                </a:solidFill>
                <a:latin typeface="Courier New"/>
                <a:cs typeface="Courier New"/>
              </a:rPr>
              <a:t>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printf</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hellow</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 World”);</a:t>
            </a:r>
          </a:p>
          <a:p>
            <a:pPr>
              <a:defRPr/>
            </a:pPr>
            <a:endParaRPr lang="en-US" dirty="0">
              <a:latin typeface="Courier New"/>
              <a:cs typeface="Courier New"/>
            </a:endParaRPr>
          </a:p>
          <a:p>
            <a:pPr>
              <a:defRPr/>
            </a:pPr>
            <a:r>
              <a:rPr lang="en-US" dirty="0">
                <a:latin typeface="Courier New"/>
                <a:cs typeface="Courier New"/>
              </a:rPr>
              <a:t>}</a:t>
            </a:r>
          </a:p>
        </p:txBody>
      </p:sp>
      <p:sp>
        <p:nvSpPr>
          <p:cNvPr id="11" name="TextBox 10"/>
          <p:cNvSpPr txBox="1"/>
          <p:nvPr/>
        </p:nvSpPr>
        <p:spPr>
          <a:xfrm>
            <a:off x="533400" y="4756862"/>
            <a:ext cx="8077200" cy="1948738"/>
          </a:xfrm>
          <a:prstGeom prst="rect">
            <a:avLst/>
          </a:prstGeom>
          <a:noFill/>
          <a:ln>
            <a:noFill/>
          </a:ln>
          <a:effectLst/>
        </p:spPr>
        <p:txBody>
          <a:bodyPr anchor="ctr">
            <a:spAutoFit/>
          </a:bodyPr>
          <a:lstStyle/>
          <a:p>
            <a:pPr marL="342900" indent="-342900" algn="just">
              <a:lnSpc>
                <a:spcPct val="110000"/>
              </a:lnSpc>
              <a:buFont typeface="Arial"/>
              <a:buChar char="•"/>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Main method </a:t>
            </a:r>
            <a:r>
              <a:rPr lang="en-US" sz="2200" b="1" dirty="0">
                <a:ln w="1905"/>
                <a:effectLst>
                  <a:innerShdw blurRad="69850" dist="43180" dir="5400000">
                    <a:srgbClr val="000000">
                      <a:alpha val="65000"/>
                    </a:srgbClr>
                  </a:innerShdw>
                </a:effectLst>
                <a:latin typeface="Arial"/>
                <a:cs typeface="Arial"/>
              </a:rPr>
              <a:t>is the one responsible for organizing the class methods and variables. It can call any other method inside </a:t>
            </a:r>
          </a:p>
          <a:p>
            <a:pPr marL="342900" indent="-342900" algn="just">
              <a:lnSpc>
                <a:spcPct val="110000"/>
              </a:lnSpc>
              <a:buFont typeface="Arial"/>
              <a:buChar char="•"/>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void</a:t>
            </a:r>
            <a:r>
              <a:rPr lang="en-US" sz="2200" b="1" dirty="0">
                <a:ln w="1905"/>
                <a:effectLst>
                  <a:innerShdw blurRad="69850" dist="43180" dir="5400000">
                    <a:srgbClr val="000000">
                      <a:alpha val="65000"/>
                    </a:srgbClr>
                  </a:innerShdw>
                </a:effectLst>
                <a:latin typeface="Arial"/>
                <a:cs typeface="Arial"/>
              </a:rPr>
              <a:t> means it won’t return any value because it is the main one  (optional to write between brackets)</a:t>
            </a: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00200"/>
            <a:ext cx="8229600" cy="5356851"/>
          </a:xfrm>
          <a:prstGeom prst="rect">
            <a:avLst/>
          </a:prstGeom>
          <a:noFill/>
          <a:ln>
            <a:noFill/>
          </a:ln>
          <a:effectLst/>
        </p:spPr>
        <p:txBody>
          <a:bodyPr>
            <a:spAutoFit/>
          </a:bodyPr>
          <a:lstStyle/>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Software installation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Include statement and definition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Main method and file structure</a:t>
            </a:r>
          </a:p>
          <a:p>
            <a:pPr marL="457200" indent="-457200">
              <a:lnSpc>
                <a:spcPct val="130000"/>
              </a:lnSpc>
              <a:buFontTx/>
              <a:buAutoNum type="arabicParenR"/>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Variables and data types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Arrays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Conditional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Loops and iteration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Registers names and data direction</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Methods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Operators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Examples</a:t>
            </a:r>
          </a:p>
          <a:p>
            <a:pPr marL="457200" indent="-457200">
              <a:lnSpc>
                <a:spcPct val="130000"/>
              </a:lnSpc>
              <a:buFontTx/>
              <a:buAutoNum type="arabicParenR"/>
              <a:defRPr/>
            </a:pPr>
            <a:endParaRPr lang="en-US" sz="2200" dirty="0">
              <a:ln>
                <a:solidFill>
                  <a:schemeClr val="bg1"/>
                </a:solidFill>
              </a:ln>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Arial"/>
              <a:cs typeface="Arial"/>
            </a:endParaRPr>
          </a:p>
        </p:txBody>
      </p:sp>
      <p:sp>
        <p:nvSpPr>
          <p:cNvPr id="7" name="Title 1"/>
          <p:cNvSpPr txBox="1">
            <a:spLocks/>
          </p:cNvSpPr>
          <p:nvPr/>
        </p:nvSpPr>
        <p:spPr>
          <a:xfrm>
            <a:off x="0" y="24824"/>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gn="ct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Outline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4819" name="Picture 1" descr="skd188256sd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81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533400" y="152400"/>
          <a:ext cx="8077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Variables and Data types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Diagram 10"/>
          <p:cNvGraphicFramePr/>
          <p:nvPr/>
        </p:nvGraphicFramePr>
        <p:xfrm>
          <a:off x="533400" y="152400"/>
          <a:ext cx="8077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381000" y="914400"/>
            <a:ext cx="8229600" cy="459100"/>
          </a:xfrm>
          <a:prstGeom prst="rect">
            <a:avLst/>
          </a:prstGeom>
          <a:noFill/>
          <a:ln>
            <a:noFill/>
          </a:ln>
          <a:effectLst/>
        </p:spPr>
        <p:txBody>
          <a:bodyPr anchor="ctr">
            <a:spAutoFit/>
          </a:bodyPr>
          <a:lstStyle/>
          <a:p>
            <a:pPr algn="ctr">
              <a:lnSpc>
                <a:spcPct val="110000"/>
              </a:lnSpc>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Variables and Data Types</a:t>
            </a:r>
          </a:p>
        </p:txBody>
      </p:sp>
      <p:pic>
        <p:nvPicPr>
          <p:cNvPr id="3" name="Picture 2" descr="Screen Shot 2011-11-26 at 3.50.30 PM.png"/>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28600" y="1676400"/>
            <a:ext cx="8675473" cy="4876800"/>
          </a:xfrm>
          <a:prstGeom prst="rect">
            <a:avLst/>
          </a:prstGeom>
          <a:ln>
            <a:noFill/>
          </a:ln>
          <a:effectLst>
            <a:outerShdw blurRad="292100" dist="139700" dir="2700000" algn="tl" rotWithShape="0">
              <a:srgbClr val="333333">
                <a:alpha val="65000"/>
              </a:srgbClr>
            </a:outerShdw>
          </a:effectLst>
        </p:spPr>
        <p:style>
          <a:lnRef idx="0">
            <a:schemeClr val="accent3"/>
          </a:lnRef>
          <a:fillRef idx="3">
            <a:schemeClr val="accent3"/>
          </a:fillRef>
          <a:effectRef idx="3">
            <a:schemeClr val="accent3"/>
          </a:effectRef>
          <a:fontRef idx="minor">
            <a:schemeClr val="lt1"/>
          </a:fontRef>
        </p:style>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1"/>
          <p:cNvSpPr/>
          <p:nvPr/>
        </p:nvSpPr>
        <p:spPr>
          <a:xfrm>
            <a:off x="609600" y="1352490"/>
            <a:ext cx="8229600" cy="400110"/>
          </a:xfrm>
          <a:prstGeom prst="rect">
            <a:avLst/>
          </a:prstGeom>
          <a:noFill/>
        </p:spPr>
        <p:txBody>
          <a:bodyPr>
            <a:spAutoFit/>
          </a:bodyPr>
          <a:lstStyle/>
          <a:p>
            <a:pPr algn="just">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Wingdings"/>
                <a:ea typeface="Wingdings"/>
                <a:cs typeface="Wingdings"/>
                <a:sym typeface="Wingdings"/>
              </a:rPr>
              <a:t></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Integer</a:t>
            </a:r>
            <a:endParaRPr lang="en-US" sz="2000" dirty="0"/>
          </a:p>
        </p:txBody>
      </p:sp>
      <p:sp>
        <p:nvSpPr>
          <p:cNvPr id="6" name="Rectangle 5"/>
          <p:cNvSpPr/>
          <p:nvPr/>
        </p:nvSpPr>
        <p:spPr>
          <a:xfrm>
            <a:off x="609600" y="1690554"/>
            <a:ext cx="8153400" cy="900246"/>
          </a:xfrm>
          <a:prstGeom prst="rect">
            <a:avLst/>
          </a:prstGeom>
        </p:spPr>
        <p:txBody>
          <a:bodyPr>
            <a:spAutoFit/>
          </a:bodyPr>
          <a:lstStyle/>
          <a:p>
            <a:pPr>
              <a:lnSpc>
                <a:spcPct val="150000"/>
              </a:lnSpc>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int</a:t>
            </a:r>
            <a:r>
              <a:rPr lang="en-US" dirty="0">
                <a:latin typeface="Arial"/>
                <a:cs typeface="Arial"/>
              </a:rPr>
              <a:t> is used to define integer numbers</a:t>
            </a:r>
          </a:p>
          <a:p>
            <a:pPr>
              <a:lnSpc>
                <a:spcPct val="150000"/>
              </a:lnSpc>
              <a:defRPr/>
            </a:pPr>
            <a:r>
              <a:rPr lang="en-US" dirty="0">
                <a:latin typeface="Courier New"/>
                <a:cs typeface="Courier New"/>
              </a:rPr>
              <a:t>Int  count = 5;</a:t>
            </a:r>
          </a:p>
        </p:txBody>
      </p:sp>
      <p:sp>
        <p:nvSpPr>
          <p:cNvPr id="8" name="Rectangle 7"/>
          <p:cNvSpPr/>
          <p:nvPr/>
        </p:nvSpPr>
        <p:spPr>
          <a:xfrm>
            <a:off x="609600" y="3028890"/>
            <a:ext cx="8229600" cy="400110"/>
          </a:xfrm>
          <a:prstGeom prst="rect">
            <a:avLst/>
          </a:prstGeom>
          <a:noFill/>
        </p:spPr>
        <p:txBody>
          <a:bodyPr>
            <a:spAutoFit/>
          </a:bodyPr>
          <a:lstStyle/>
          <a:p>
            <a:pPr algn="just">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Wingdings"/>
                <a:ea typeface="Wingdings"/>
                <a:cs typeface="Wingdings"/>
                <a:sym typeface="Wingdings"/>
              </a:rPr>
              <a:t></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float</a:t>
            </a:r>
            <a:endParaRPr lang="en-US" sz="2000" dirty="0"/>
          </a:p>
        </p:txBody>
      </p:sp>
      <p:sp>
        <p:nvSpPr>
          <p:cNvPr id="9" name="Rectangle 8"/>
          <p:cNvSpPr/>
          <p:nvPr/>
        </p:nvSpPr>
        <p:spPr>
          <a:xfrm>
            <a:off x="685800" y="3443154"/>
            <a:ext cx="8153400" cy="900246"/>
          </a:xfrm>
          <a:prstGeom prst="rect">
            <a:avLst/>
          </a:prstGeom>
        </p:spPr>
        <p:txBody>
          <a:bodyPr>
            <a:spAutoFit/>
          </a:bodyPr>
          <a:lstStyle/>
          <a:p>
            <a:pPr>
              <a:lnSpc>
                <a:spcPct val="150000"/>
              </a:lnSpc>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FLOAT </a:t>
            </a:r>
            <a:r>
              <a:rPr lang="en-US" dirty="0">
                <a:latin typeface="Arial"/>
                <a:cs typeface="Arial"/>
              </a:rPr>
              <a:t>is used to define floating point numbers</a:t>
            </a:r>
          </a:p>
          <a:p>
            <a:pPr>
              <a:lnSpc>
                <a:spcPct val="150000"/>
              </a:lnSpc>
              <a:defRPr/>
            </a:pPr>
            <a:r>
              <a:rPr lang="en-US" dirty="0">
                <a:latin typeface="Courier New"/>
                <a:cs typeface="Courier New"/>
              </a:rPr>
              <a:t>float  count = 5.6;</a:t>
            </a:r>
          </a:p>
        </p:txBody>
      </p:sp>
      <p:sp>
        <p:nvSpPr>
          <p:cNvPr id="10" name="Rectangle 9"/>
          <p:cNvSpPr/>
          <p:nvPr/>
        </p:nvSpPr>
        <p:spPr>
          <a:xfrm>
            <a:off x="685800" y="4857690"/>
            <a:ext cx="8229600" cy="400110"/>
          </a:xfrm>
          <a:prstGeom prst="rect">
            <a:avLst/>
          </a:prstGeom>
          <a:noFill/>
        </p:spPr>
        <p:txBody>
          <a:bodyPr>
            <a:spAutoFit/>
          </a:bodyPr>
          <a:lstStyle/>
          <a:p>
            <a:pPr algn="just">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Wingdings"/>
                <a:ea typeface="Wingdings"/>
                <a:cs typeface="Wingdings"/>
                <a:sym typeface="Wingdings"/>
              </a:rPr>
              <a:t></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char</a:t>
            </a:r>
            <a:endParaRPr lang="en-US" sz="2000" dirty="0"/>
          </a:p>
        </p:txBody>
      </p:sp>
      <p:sp>
        <p:nvSpPr>
          <p:cNvPr id="11" name="Rectangle 10"/>
          <p:cNvSpPr/>
          <p:nvPr/>
        </p:nvSpPr>
        <p:spPr>
          <a:xfrm>
            <a:off x="762000" y="5271954"/>
            <a:ext cx="8153400" cy="900246"/>
          </a:xfrm>
          <a:prstGeom prst="rect">
            <a:avLst/>
          </a:prstGeom>
        </p:spPr>
        <p:txBody>
          <a:bodyPr>
            <a:spAutoFit/>
          </a:bodyPr>
          <a:lstStyle/>
          <a:p>
            <a:pPr>
              <a:lnSpc>
                <a:spcPct val="150000"/>
              </a:lnSpc>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char </a:t>
            </a:r>
            <a:r>
              <a:rPr lang="en-US" dirty="0">
                <a:latin typeface="Arial"/>
                <a:cs typeface="Arial"/>
              </a:rPr>
              <a:t>is used to define characters</a:t>
            </a:r>
          </a:p>
          <a:p>
            <a:pPr>
              <a:lnSpc>
                <a:spcPct val="150000"/>
              </a:lnSpc>
              <a:defRPr/>
            </a:pPr>
            <a:r>
              <a:rPr lang="en-US" dirty="0">
                <a:latin typeface="Courier New"/>
                <a:cs typeface="Courier New"/>
              </a:rPr>
              <a:t>char  letter = ‘x’;</a:t>
            </a: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00200"/>
            <a:ext cx="8229600" cy="5356851"/>
          </a:xfrm>
          <a:prstGeom prst="rect">
            <a:avLst/>
          </a:prstGeom>
          <a:noFill/>
          <a:ln>
            <a:noFill/>
          </a:ln>
          <a:effectLst/>
        </p:spPr>
        <p:txBody>
          <a:bodyPr>
            <a:spAutoFit/>
          </a:bodyPr>
          <a:lstStyle/>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Software installation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Include statement and definition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Main method and file structure</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Variables and data types</a:t>
            </a:r>
          </a:p>
          <a:p>
            <a:pPr marL="457200" indent="-457200">
              <a:lnSpc>
                <a:spcPct val="130000"/>
              </a:lnSpc>
              <a:buFontTx/>
              <a:buAutoNum type="arabicParenR"/>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Arrays</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Conditional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Loops and iteration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Registers names and data direction</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Methods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Operators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Examples</a:t>
            </a:r>
          </a:p>
          <a:p>
            <a:pPr marL="457200" indent="-457200">
              <a:lnSpc>
                <a:spcPct val="130000"/>
              </a:lnSpc>
              <a:buFontTx/>
              <a:buAutoNum type="arabicParenR"/>
              <a:defRPr/>
            </a:pPr>
            <a:endParaRPr lang="en-US" sz="2200" dirty="0">
              <a:ln>
                <a:solidFill>
                  <a:schemeClr val="bg1"/>
                </a:solidFill>
              </a:ln>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Arial"/>
              <a:cs typeface="Arial"/>
            </a:endParaRPr>
          </a:p>
        </p:txBody>
      </p:sp>
      <p:sp>
        <p:nvSpPr>
          <p:cNvPr id="7" name="Title 1"/>
          <p:cNvSpPr txBox="1">
            <a:spLocks/>
          </p:cNvSpPr>
          <p:nvPr/>
        </p:nvSpPr>
        <p:spPr>
          <a:xfrm>
            <a:off x="0" y="24824"/>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gn="ct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Outline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5059" name="Picture 1" descr="skd188256sd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81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63558090"/>
              </p:ext>
            </p:extLst>
          </p:nvPr>
        </p:nvGraphicFramePr>
        <p:xfrm>
          <a:off x="7239000" y="1752600"/>
          <a:ext cx="1143000" cy="4648200"/>
        </p:xfrm>
        <a:graphic>
          <a:graphicData uri="http://schemas.openxmlformats.org/drawingml/2006/table">
            <a:tbl>
              <a:tblPr firstRow="1" bandRow="1">
                <a:tableStyleId>{284E427A-3D55-4303-BF80-6455036E1DE7}</a:tableStyleId>
              </a:tblPr>
              <a:tblGrid>
                <a:gridCol w="1143000"/>
              </a:tblGrid>
              <a:tr h="774700">
                <a:tc>
                  <a:txBody>
                    <a:bodyPr/>
                    <a:lstStyle/>
                    <a:p>
                      <a:pPr algn="ctr"/>
                      <a:r>
                        <a:rPr lang="en-US" b="1" dirty="0" smtClean="0">
                          <a:solidFill>
                            <a:schemeClr val="bg1"/>
                          </a:solidFill>
                        </a:rPr>
                        <a:t>0</a:t>
                      </a:r>
                      <a:endParaRPr lang="en-US" b="1" dirty="0">
                        <a:solidFill>
                          <a:schemeClr val="bg1"/>
                        </a:solidFill>
                      </a:endParaRPr>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bl>
          </a:graphicData>
        </a:graphic>
      </p:graphicFrame>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 Arrays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228600" y="990600"/>
            <a:ext cx="8305800" cy="1731243"/>
          </a:xfrm>
          <a:prstGeom prst="rect">
            <a:avLst/>
          </a:prstGeom>
        </p:spPr>
        <p:txBody>
          <a:bodyPr>
            <a:spAutoFit/>
          </a:bodyPr>
          <a:lstStyle/>
          <a:p>
            <a:pPr marL="285750" indent="-285750" algn="just">
              <a:lnSpc>
                <a:spcPct val="150000"/>
              </a:lnSpc>
              <a:buFont typeface="Arial"/>
              <a:buChar char="•"/>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Arrays</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is the group of elements saved in one group and each element has an index of its location that contains its value</a:t>
            </a:r>
          </a:p>
          <a:p>
            <a:pPr marL="285750" indent="-285750">
              <a:lnSpc>
                <a:spcPct val="150000"/>
              </a:lnSpc>
              <a:buFont typeface="Arial"/>
              <a:buChar char="•"/>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All of its elements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should have the same type</a:t>
            </a:r>
          </a:p>
          <a:p>
            <a:pPr marL="285750" indent="-285750">
              <a:lnSpc>
                <a:spcPct val="150000"/>
              </a:lnSpc>
              <a:buFont typeface="Arial"/>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Index always starts from zero</a:t>
            </a:r>
            <a:endParaRPr lang="en-US" dirty="0">
              <a:latin typeface="Courier New"/>
              <a:cs typeface="Courier New"/>
            </a:endParaRPr>
          </a:p>
        </p:txBody>
      </p:sp>
      <p:graphicFrame>
        <p:nvGraphicFramePr>
          <p:cNvPr id="4" name="Table 3"/>
          <p:cNvGraphicFramePr>
            <a:graphicFrameLocks noGrp="1"/>
          </p:cNvGraphicFramePr>
          <p:nvPr>
            <p:extLst>
              <p:ext uri="{D42A27DB-BD31-4B8C-83A1-F6EECF244321}">
                <p14:modId xmlns:p14="http://schemas.microsoft.com/office/powerpoint/2010/main" val="2372923022"/>
              </p:ext>
            </p:extLst>
          </p:nvPr>
        </p:nvGraphicFramePr>
        <p:xfrm>
          <a:off x="7239000" y="1752600"/>
          <a:ext cx="1143000" cy="4648200"/>
        </p:xfrm>
        <a:graphic>
          <a:graphicData uri="http://schemas.openxmlformats.org/drawingml/2006/table">
            <a:tbl>
              <a:tblPr firstRow="1" bandRow="1">
                <a:tableStyleId>{284E427A-3D55-4303-BF80-6455036E1DE7}</a:tableStyleId>
              </a:tblPr>
              <a:tblGrid>
                <a:gridCol w="1143000"/>
              </a:tblGrid>
              <a:tr h="774700">
                <a:tc>
                  <a:txBody>
                    <a:bodyPr/>
                    <a:lstStyle/>
                    <a:p>
                      <a:pPr algn="ctr"/>
                      <a:r>
                        <a:rPr lang="en-US" b="1" dirty="0" smtClean="0">
                          <a:solidFill>
                            <a:schemeClr val="bg1"/>
                          </a:solidFill>
                        </a:rPr>
                        <a:t>12</a:t>
                      </a:r>
                      <a:endParaRPr lang="en-US" b="1" dirty="0">
                        <a:solidFill>
                          <a:schemeClr val="bg1"/>
                        </a:solidFill>
                      </a:endParaRPr>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45</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3</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7</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bl>
          </a:graphicData>
        </a:graphic>
      </p:graphicFrame>
      <p:sp>
        <p:nvSpPr>
          <p:cNvPr id="12" name="TextBox 11"/>
          <p:cNvSpPr txBox="1"/>
          <p:nvPr/>
        </p:nvSpPr>
        <p:spPr>
          <a:xfrm>
            <a:off x="609600" y="2806700"/>
            <a:ext cx="6172200" cy="3670300"/>
          </a:xfrm>
          <a:prstGeom prst="rect">
            <a:avLst/>
          </a:prstGeom>
          <a:solidFill>
            <a:schemeClr val="bg1"/>
          </a:solidFill>
        </p:spPr>
        <p:txBody>
          <a:bodyPr>
            <a:spAutoFit/>
          </a:bodyPr>
          <a:lstStyle/>
          <a:p>
            <a:pPr>
              <a:defRPr/>
            </a:pPr>
            <a:r>
              <a:rPr lang="en-US" dirty="0">
                <a:latin typeface="Courier New"/>
                <a:cs typeface="Courier New"/>
              </a:rPr>
              <a:t>int [6] x ;</a:t>
            </a:r>
          </a:p>
          <a:p>
            <a:pPr>
              <a:lnSpc>
                <a:spcPct val="150000"/>
              </a:lnSpc>
              <a:defRPr/>
            </a:pPr>
            <a:r>
              <a:rPr lang="en-US" dirty="0">
                <a:solidFill>
                  <a:schemeClr val="accent4"/>
                </a:solidFill>
                <a:latin typeface="Courier New"/>
                <a:cs typeface="Courier New"/>
              </a:rPr>
              <a:t>/* Creates empty array of length 6 cells */</a:t>
            </a:r>
          </a:p>
          <a:p>
            <a:pPr>
              <a:lnSpc>
                <a:spcPct val="150000"/>
              </a:lnSpc>
              <a:defRPr/>
            </a:pPr>
            <a:r>
              <a:rPr lang="en-US" dirty="0">
                <a:latin typeface="Courier New"/>
                <a:cs typeface="Courier New"/>
              </a:rPr>
              <a:t>int [6] x = {12,45,3,7} ;</a:t>
            </a:r>
          </a:p>
          <a:p>
            <a:pPr>
              <a:lnSpc>
                <a:spcPct val="150000"/>
              </a:lnSpc>
              <a:defRPr/>
            </a:pPr>
            <a:r>
              <a:rPr lang="en-US" dirty="0">
                <a:solidFill>
                  <a:schemeClr val="accent4"/>
                </a:solidFill>
                <a:latin typeface="Courier New"/>
                <a:cs typeface="Courier New"/>
              </a:rPr>
              <a:t>/* Creates array of length 6 cells shown in this page where the cells values are the values between the  the curly braces */</a:t>
            </a:r>
            <a:endParaRPr lang="en-US" b="1" dirty="0">
              <a:solidFill>
                <a:schemeClr val="accent4"/>
              </a:solidFill>
              <a:latin typeface="Courier New"/>
              <a:cs typeface="Courier New"/>
            </a:endParaRPr>
          </a:p>
          <a:p>
            <a:pPr>
              <a:lnSpc>
                <a:spcPct val="150000"/>
              </a:lnSpc>
              <a:defRPr/>
            </a:pPr>
            <a:r>
              <a:rPr lang="en-US" dirty="0">
                <a:solidFill>
                  <a:schemeClr val="accent4"/>
                </a:solidFill>
                <a:latin typeface="Courier New"/>
                <a:cs typeface="Courier New"/>
              </a:rPr>
              <a:t>/* notice that the rest of cells that not declared yet will have a value of 0 (default value of the integer type) */</a:t>
            </a: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par>
                          <p:cTn id="7" fill="hold">
                            <p:stCondLst>
                              <p:cond delay="0"/>
                            </p:stCondLst>
                            <p:childTnLst>
                              <p:par>
                                <p:cTn id="8" presetID="2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par>
                          <p:cTn id="11" fill="hold">
                            <p:stCondLst>
                              <p:cond delay="2000"/>
                            </p:stCondLst>
                            <p:childTnLst>
                              <p:par>
                                <p:cTn id="12" presetID="12" presetClass="entr" presetSubtype="4" fill="hold" nodeType="after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additive="base">
                                        <p:cTn id="14" dur="500"/>
                                        <p:tgtEl>
                                          <p:spTgt spid="12">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checkerboard(across)">
                                      <p:cBhvr>
                                        <p:cTn id="20" dur="500"/>
                                        <p:tgtEl>
                                          <p:spTgt spid="12">
                                            <p:txEl>
                                              <p:pRg st="2" end="2"/>
                                            </p:txEl>
                                          </p:spTgt>
                                        </p:tgtEl>
                                      </p:cBhvr>
                                    </p:animEffect>
                                  </p:childTnLst>
                                </p:cTn>
                              </p:par>
                            </p:childTnLst>
                          </p:cTn>
                        </p:par>
                        <p:par>
                          <p:cTn id="21" fill="hold">
                            <p:stCondLst>
                              <p:cond delay="500"/>
                            </p:stCondLst>
                            <p:childTnLst>
                              <p:par>
                                <p:cTn id="22" presetID="37"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900" decel="100000" fill="hold"/>
                                        <p:tgtEl>
                                          <p:spTgt spid="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8" fill="hold">
                            <p:stCondLst>
                              <p:cond delay="1500"/>
                            </p:stCondLst>
                            <p:childTnLst>
                              <p:par>
                                <p:cTn id="29" presetID="12" presetClass="entr" presetSubtype="4" fill="hold" nodeType="after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additive="base">
                                        <p:cTn id="31" dur="500"/>
                                        <p:tgtEl>
                                          <p:spTgt spid="12">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2">
                                            <p:txEl>
                                              <p:pRg st="3" end="3"/>
                                            </p:txEl>
                                          </p:spTgt>
                                        </p:tgtEl>
                                      </p:cBhvr>
                                    </p:animEffect>
                                  </p:childTnLst>
                                </p:cTn>
                              </p:par>
                            </p:childTnLst>
                          </p:cTn>
                        </p:par>
                        <p:par>
                          <p:cTn id="33" fill="hold">
                            <p:stCondLst>
                              <p:cond delay="2000"/>
                            </p:stCondLst>
                            <p:childTnLst>
                              <p:par>
                                <p:cTn id="34" presetID="12" presetClass="entr" presetSubtype="4" fill="hold" nodeType="after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 calcmode="lin" valueType="num">
                                      <p:cBhvr additive="base">
                                        <p:cTn id="36" dur="500"/>
                                        <p:tgtEl>
                                          <p:spTgt spid="12">
                                            <p:txEl>
                                              <p:pRg st="4" end="4"/>
                                            </p:txEl>
                                          </p:spTgt>
                                        </p:tgtEl>
                                        <p:attrNameLst>
                                          <p:attrName>ppt_y</p:attrName>
                                        </p:attrNameLst>
                                      </p:cBhvr>
                                      <p:tavLst>
                                        <p:tav tm="0">
                                          <p:val>
                                            <p:strVal val="#ppt_y+#ppt_h*1.125000"/>
                                          </p:val>
                                        </p:tav>
                                        <p:tav tm="100000">
                                          <p:val>
                                            <p:strVal val="#ppt_y"/>
                                          </p:val>
                                        </p:tav>
                                      </p:tavLst>
                                    </p:anim>
                                    <p:animEffect transition="in" filter="wipe(up)">
                                      <p:cBhvr>
                                        <p:cTn id="3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 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228600" y="1143000"/>
            <a:ext cx="8305800" cy="484748"/>
          </a:xfrm>
          <a:prstGeom prst="rect">
            <a:avLst/>
          </a:prstGeom>
        </p:spPr>
        <p:txBody>
          <a:bodyPr>
            <a:spAutoFit/>
          </a:bodyPr>
          <a:lstStyle/>
          <a:p>
            <a:pPr marL="285750" indent="-285750" algn="just">
              <a:lnSpc>
                <a:spcPct val="150000"/>
              </a:lnSpc>
              <a:buFont typeface="Arial"/>
              <a:buChar char="•"/>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Two Dimensional Arrays</a:t>
            </a:r>
            <a:endParaRPr lang="en-US" dirty="0">
              <a:latin typeface="Courier New"/>
              <a:cs typeface="Courier New"/>
            </a:endParaRPr>
          </a:p>
        </p:txBody>
      </p:sp>
      <p:graphicFrame>
        <p:nvGraphicFramePr>
          <p:cNvPr id="4" name="Table 3"/>
          <p:cNvGraphicFramePr>
            <a:graphicFrameLocks noGrp="1"/>
          </p:cNvGraphicFramePr>
          <p:nvPr/>
        </p:nvGraphicFramePr>
        <p:xfrm>
          <a:off x="6781800" y="1828800"/>
          <a:ext cx="1981200" cy="4648200"/>
        </p:xfrm>
        <a:graphic>
          <a:graphicData uri="http://schemas.openxmlformats.org/drawingml/2006/table">
            <a:tbl>
              <a:tblPr firstRow="1" bandRow="1">
                <a:tableStyleId>{284E427A-3D55-4303-BF80-6455036E1DE7}</a:tableStyleId>
              </a:tblPr>
              <a:tblGrid>
                <a:gridCol w="990600"/>
                <a:gridCol w="990600"/>
              </a:tblGrid>
              <a:tr h="774700">
                <a:tc>
                  <a:txBody>
                    <a:bodyPr/>
                    <a:lstStyle/>
                    <a:p>
                      <a:pPr algn="ctr"/>
                      <a:r>
                        <a:rPr lang="en-US" b="1" dirty="0" smtClean="0">
                          <a:solidFill>
                            <a:schemeClr val="bg1"/>
                          </a:solidFill>
                        </a:rPr>
                        <a:t>0</a:t>
                      </a:r>
                      <a:endParaRPr lang="en-US" b="1" dirty="0">
                        <a:solidFill>
                          <a:schemeClr val="bg1"/>
                        </a:solidFill>
                      </a:endParaRPr>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pPr algn="ctr"/>
                      <a:r>
                        <a:rPr lang="en-US" b="1" dirty="0" smtClean="0">
                          <a:solidFill>
                            <a:schemeClr val="bg1"/>
                          </a:solidFill>
                        </a:rPr>
                        <a:t>0</a:t>
                      </a:r>
                      <a:endParaRPr lang="en-US" b="1" dirty="0">
                        <a:solidFill>
                          <a:schemeClr val="bg1"/>
                        </a:solidFill>
                      </a:endParaRPr>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pPr algn="ctr"/>
                      <a:r>
                        <a:rPr lang="en-US" b="1" dirty="0" smtClean="0"/>
                        <a:t>12</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20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774700">
                <a:tc>
                  <a:txBody>
                    <a:bodyPr/>
                    <a:lstStyle/>
                    <a:p>
                      <a:pPr algn="ctr"/>
                      <a:r>
                        <a:rPr lang="en-US" b="1" dirty="0" smtClean="0"/>
                        <a:t>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pPr algn="ctr"/>
                      <a:r>
                        <a:rPr lang="en-US" b="1" dirty="0" smtClean="0"/>
                        <a:t>10</a:t>
                      </a:r>
                      <a:endParaRPr lang="en-US" b="1" dirty="0"/>
                    </a:p>
                  </a:txBody>
                  <a:tcPr anchor="ct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bl>
          </a:graphicData>
        </a:graphic>
      </p:graphicFrame>
      <p:sp>
        <p:nvSpPr>
          <p:cNvPr id="12" name="TextBox 11"/>
          <p:cNvSpPr txBox="1"/>
          <p:nvPr/>
        </p:nvSpPr>
        <p:spPr>
          <a:xfrm>
            <a:off x="533400" y="1899568"/>
            <a:ext cx="5943600" cy="4501232"/>
          </a:xfrm>
          <a:prstGeom prst="rect">
            <a:avLst/>
          </a:prstGeom>
          <a:solidFill>
            <a:schemeClr val="bg1"/>
          </a:solidFill>
        </p:spPr>
        <p:txBody>
          <a:bodyPr>
            <a:spAutoFit/>
          </a:bodyPr>
          <a:lstStyle/>
          <a:p>
            <a:pPr>
              <a:defRPr/>
            </a:pPr>
            <a:r>
              <a:rPr lang="en-US" dirty="0">
                <a:latin typeface="Courier New"/>
                <a:cs typeface="Courier New"/>
              </a:rPr>
              <a:t>int [6][2] x ;</a:t>
            </a:r>
          </a:p>
          <a:p>
            <a:pPr>
              <a:lnSpc>
                <a:spcPct val="150000"/>
              </a:lnSpc>
              <a:defRPr/>
            </a:pPr>
            <a:r>
              <a:rPr lang="en-US" dirty="0">
                <a:solidFill>
                  <a:schemeClr val="accent4"/>
                </a:solidFill>
                <a:latin typeface="Courier New"/>
                <a:cs typeface="Courier New"/>
              </a:rPr>
              <a:t>/* Create empty 2D-array of 6 cells */</a:t>
            </a:r>
          </a:p>
          <a:p>
            <a:pPr>
              <a:lnSpc>
                <a:spcPct val="150000"/>
              </a:lnSpc>
              <a:defRPr/>
            </a:pPr>
            <a:r>
              <a:rPr lang="en-US" dirty="0">
                <a:latin typeface="Courier New"/>
                <a:cs typeface="Courier New"/>
              </a:rPr>
              <a:t> x[1][1] = 12 ;</a:t>
            </a:r>
          </a:p>
          <a:p>
            <a:pPr>
              <a:lnSpc>
                <a:spcPct val="150000"/>
              </a:lnSpc>
              <a:defRPr/>
            </a:pPr>
            <a:r>
              <a:rPr lang="en-US" dirty="0">
                <a:solidFill>
                  <a:schemeClr val="accent4"/>
                </a:solidFill>
                <a:latin typeface="Courier New"/>
                <a:cs typeface="Courier New"/>
              </a:rPr>
              <a:t>/* assign value 12 to cell (1,1)*/</a:t>
            </a:r>
            <a:endParaRPr lang="en-US" b="1" dirty="0">
              <a:solidFill>
                <a:schemeClr val="accent4"/>
              </a:solidFill>
              <a:latin typeface="Courier New"/>
              <a:cs typeface="Courier New"/>
            </a:endParaRPr>
          </a:p>
          <a:p>
            <a:pPr>
              <a:lnSpc>
                <a:spcPct val="150000"/>
              </a:lnSpc>
              <a:defRPr/>
            </a:pPr>
            <a:r>
              <a:rPr lang="en-US" dirty="0">
                <a:latin typeface="Courier New"/>
                <a:cs typeface="Courier New"/>
              </a:rPr>
              <a:t> x[3][0] = 20 ;</a:t>
            </a:r>
          </a:p>
          <a:p>
            <a:pPr>
              <a:lnSpc>
                <a:spcPct val="150000"/>
              </a:lnSpc>
              <a:defRPr/>
            </a:pPr>
            <a:r>
              <a:rPr lang="en-US" dirty="0">
                <a:solidFill>
                  <a:schemeClr val="accent4"/>
                </a:solidFill>
                <a:latin typeface="Courier New"/>
                <a:cs typeface="Courier New"/>
              </a:rPr>
              <a:t>/* assign value 12 to cell (3,0)*/</a:t>
            </a:r>
            <a:endParaRPr lang="en-US" b="1" dirty="0">
              <a:solidFill>
                <a:schemeClr val="accent4"/>
              </a:solidFill>
              <a:latin typeface="Courier New"/>
              <a:cs typeface="Courier New"/>
            </a:endParaRPr>
          </a:p>
          <a:p>
            <a:pPr>
              <a:lnSpc>
                <a:spcPct val="150000"/>
              </a:lnSpc>
              <a:defRPr/>
            </a:pPr>
            <a:r>
              <a:rPr lang="en-US" dirty="0">
                <a:latin typeface="Courier New"/>
                <a:cs typeface="Courier New"/>
              </a:rPr>
              <a:t> x[5][1] = 10 ;</a:t>
            </a:r>
          </a:p>
          <a:p>
            <a:pPr>
              <a:lnSpc>
                <a:spcPct val="150000"/>
              </a:lnSpc>
              <a:defRPr/>
            </a:pPr>
            <a:r>
              <a:rPr lang="en-US" dirty="0">
                <a:solidFill>
                  <a:schemeClr val="accent4"/>
                </a:solidFill>
                <a:latin typeface="Courier New"/>
                <a:cs typeface="Courier New"/>
              </a:rPr>
              <a:t>/* assign value 12 to cell (5,1)*/</a:t>
            </a:r>
          </a:p>
          <a:p>
            <a:pPr>
              <a:lnSpc>
                <a:spcPct val="150000"/>
              </a:lnSpc>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a:cs typeface="Courier New"/>
              </a:rPr>
              <a:t> Int temp = x[1][1] ;</a:t>
            </a:r>
          </a:p>
          <a:p>
            <a:pPr>
              <a:lnSpc>
                <a:spcPct val="150000"/>
              </a:lnSpc>
              <a:defRPr/>
            </a:pPr>
            <a:r>
              <a:rPr lang="en-US" dirty="0">
                <a:solidFill>
                  <a:schemeClr val="accent4"/>
                </a:solidFill>
                <a:latin typeface="Courier New"/>
                <a:cs typeface="Courier New"/>
              </a:rPr>
              <a:t>/* temp in memory will have value of 12*/</a:t>
            </a:r>
          </a:p>
          <a:p>
            <a:pPr>
              <a:lnSpc>
                <a:spcPct val="150000"/>
              </a:lnSpc>
              <a:defRPr/>
            </a:pPr>
            <a:endParaRPr lang="en-US" dirty="0">
              <a:solidFill>
                <a:schemeClr val="accent4"/>
              </a:solidFill>
              <a:latin typeface="Courier New"/>
              <a:cs typeface="Courier New"/>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00200"/>
            <a:ext cx="8229600" cy="5356851"/>
          </a:xfrm>
          <a:prstGeom prst="rect">
            <a:avLst/>
          </a:prstGeom>
          <a:noFill/>
          <a:ln>
            <a:noFill/>
          </a:ln>
          <a:effectLst/>
        </p:spPr>
        <p:txBody>
          <a:bodyPr>
            <a:spAutoFit/>
          </a:bodyPr>
          <a:lstStyle/>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Software installation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Include statement and definition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Main method and file structure</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Variables and data types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Arrays </a:t>
            </a:r>
          </a:p>
          <a:p>
            <a:pPr marL="457200" indent="-457200">
              <a:lnSpc>
                <a:spcPct val="130000"/>
              </a:lnSpc>
              <a:buFontTx/>
              <a:buAutoNum type="arabicParenR"/>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Conditional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Loops and iteration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Registers names and data direction</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Methods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Operators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Examples</a:t>
            </a:r>
          </a:p>
          <a:p>
            <a:pPr marL="457200" indent="-457200">
              <a:lnSpc>
                <a:spcPct val="130000"/>
              </a:lnSpc>
              <a:buFontTx/>
              <a:buAutoNum type="arabicParenR"/>
              <a:defRPr/>
            </a:pPr>
            <a:endParaRPr lang="en-US" sz="2200" dirty="0">
              <a:ln>
                <a:solidFill>
                  <a:schemeClr val="bg1"/>
                </a:solidFill>
              </a:ln>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Arial"/>
              <a:cs typeface="Arial"/>
            </a:endParaRPr>
          </a:p>
        </p:txBody>
      </p:sp>
      <p:sp>
        <p:nvSpPr>
          <p:cNvPr id="7" name="Title 1"/>
          <p:cNvSpPr txBox="1">
            <a:spLocks/>
          </p:cNvSpPr>
          <p:nvPr/>
        </p:nvSpPr>
        <p:spPr>
          <a:xfrm>
            <a:off x="0" y="24824"/>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gn="ct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Outline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03" name="Picture 1" descr="skd188256sd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81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459161"/>
            <a:ext cx="8229600" cy="4928016"/>
          </a:xfrm>
          <a:prstGeom prst="rect">
            <a:avLst/>
          </a:prstGeom>
          <a:noFill/>
          <a:ln>
            <a:noFill/>
          </a:ln>
          <a:effectLst/>
        </p:spPr>
        <p:txBody>
          <a:bodyPr anchor="ctr">
            <a:spAutoFit/>
          </a:bodyPr>
          <a:lstStyle/>
          <a:p>
            <a:pPr algn="just">
              <a:lnSpc>
                <a:spcPct val="110000"/>
              </a:lnSpc>
              <a:defRPr/>
            </a:pPr>
            <a:r>
              <a:rPr lang="en-US" sz="2200" b="1" dirty="0">
                <a:ln w="1905"/>
                <a:effectLst>
                  <a:innerShdw blurRad="69850" dist="43180" dir="5400000">
                    <a:srgbClr val="000000">
                      <a:alpha val="65000"/>
                    </a:srgbClr>
                  </a:innerShdw>
                </a:effectLst>
                <a:latin typeface="Arial"/>
                <a:cs typeface="Arial"/>
              </a:rPr>
              <a:t>C - Language is very efficient language to use especially with the hardware. It is similar to the languages we used to write before with little bit differences. And it has also</a:t>
            </a:r>
          </a:p>
          <a:p>
            <a:pPr algn="just">
              <a:lnSpc>
                <a:spcPct val="110000"/>
              </a:lnSpc>
              <a:defRPr/>
            </a:pPr>
            <a:endParaRPr lang="en-US" sz="2200" b="1" dirty="0">
              <a:ln w="1905"/>
              <a:effectLst>
                <a:innerShdw blurRad="69850" dist="43180" dir="5400000">
                  <a:srgbClr val="000000">
                    <a:alpha val="65000"/>
                  </a:srgbClr>
                </a:innerShdw>
              </a:effectLst>
              <a:latin typeface="Arial"/>
              <a:cs typeface="Arial"/>
            </a:endParaRPr>
          </a:p>
          <a:p>
            <a:pPr marL="342900" indent="-342900" algn="just">
              <a:lnSpc>
                <a:spcPct val="110000"/>
              </a:lnSpc>
              <a:buFontTx/>
              <a:buAutoNum type="arabicParenR"/>
              <a:defRPr/>
            </a:pPr>
            <a:r>
              <a:rPr lang="en-US" sz="2200" b="1" dirty="0">
                <a:ln w="1905"/>
                <a:effectLst>
                  <a:innerShdw blurRad="69850" dist="43180" dir="5400000">
                    <a:srgbClr val="000000">
                      <a:alpha val="65000"/>
                    </a:srgbClr>
                  </a:innerShdw>
                </a:effectLst>
                <a:latin typeface="Arial"/>
                <a:cs typeface="Arial"/>
              </a:rPr>
              <a:t>Loops.</a:t>
            </a:r>
          </a:p>
          <a:p>
            <a:pPr marL="342900" indent="-342900" algn="just">
              <a:lnSpc>
                <a:spcPct val="110000"/>
              </a:lnSpc>
              <a:buFontTx/>
              <a:buAutoNum type="arabicParenR"/>
              <a:defRPr/>
            </a:pPr>
            <a:r>
              <a:rPr lang="en-US" sz="2200" b="1" dirty="0">
                <a:ln w="1905"/>
                <a:effectLst>
                  <a:innerShdw blurRad="69850" dist="43180" dir="5400000">
                    <a:srgbClr val="000000">
                      <a:alpha val="65000"/>
                    </a:srgbClr>
                  </a:innerShdw>
                </a:effectLst>
                <a:latin typeface="Arial"/>
                <a:cs typeface="Arial"/>
              </a:rPr>
              <a:t>Conditional Statements.</a:t>
            </a:r>
          </a:p>
          <a:p>
            <a:pPr marL="342900" indent="-342900" algn="just">
              <a:lnSpc>
                <a:spcPct val="110000"/>
              </a:lnSpc>
              <a:buFontTx/>
              <a:buAutoNum type="arabicParenR"/>
              <a:defRPr/>
            </a:pPr>
            <a:r>
              <a:rPr lang="en-US" sz="2200" b="1" dirty="0">
                <a:ln w="1905"/>
                <a:effectLst>
                  <a:innerShdw blurRad="69850" dist="43180" dir="5400000">
                    <a:srgbClr val="000000">
                      <a:alpha val="65000"/>
                    </a:srgbClr>
                  </a:innerShdw>
                </a:effectLst>
                <a:latin typeface="Arial"/>
                <a:cs typeface="Arial"/>
              </a:rPr>
              <a:t>Switch Cases.</a:t>
            </a:r>
          </a:p>
          <a:p>
            <a:pPr marL="342900" indent="-342900" algn="just">
              <a:lnSpc>
                <a:spcPct val="110000"/>
              </a:lnSpc>
              <a:buFontTx/>
              <a:buAutoNum type="arabicParenR"/>
              <a:defRPr/>
            </a:pPr>
            <a:r>
              <a:rPr lang="en-US" sz="2200" b="1" dirty="0">
                <a:ln w="1905"/>
                <a:effectLst>
                  <a:innerShdw blurRad="69850" dist="43180" dir="5400000">
                    <a:srgbClr val="000000">
                      <a:alpha val="65000"/>
                    </a:srgbClr>
                  </a:innerShdw>
                </a:effectLst>
                <a:latin typeface="Arial"/>
                <a:cs typeface="Arial"/>
              </a:rPr>
              <a:t>Variables and Data types.</a:t>
            </a:r>
          </a:p>
          <a:p>
            <a:pPr marL="342900" indent="-342900" algn="just">
              <a:lnSpc>
                <a:spcPct val="110000"/>
              </a:lnSpc>
              <a:buFontTx/>
              <a:buAutoNum type="arabicParenR"/>
              <a:defRPr/>
            </a:pPr>
            <a:r>
              <a:rPr lang="en-US" sz="2200" b="1" dirty="0">
                <a:ln w="1905"/>
                <a:effectLst>
                  <a:innerShdw blurRad="69850" dist="43180" dir="5400000">
                    <a:srgbClr val="000000">
                      <a:alpha val="65000"/>
                    </a:srgbClr>
                  </a:innerShdw>
                </a:effectLst>
                <a:latin typeface="Arial"/>
                <a:cs typeface="Arial"/>
              </a:rPr>
              <a:t>Objects.</a:t>
            </a:r>
          </a:p>
          <a:p>
            <a:pPr marL="342900" indent="-342900" algn="just">
              <a:lnSpc>
                <a:spcPct val="110000"/>
              </a:lnSpc>
              <a:buFontTx/>
              <a:buAutoNum type="arabicParenR"/>
              <a:defRPr/>
            </a:pPr>
            <a:r>
              <a:rPr lang="en-US" sz="2200" b="1" dirty="0">
                <a:ln w="1905"/>
                <a:effectLst>
                  <a:innerShdw blurRad="69850" dist="43180" dir="5400000">
                    <a:srgbClr val="000000">
                      <a:alpha val="65000"/>
                    </a:srgbClr>
                  </a:innerShdw>
                </a:effectLst>
                <a:latin typeface="Arial"/>
                <a:cs typeface="Arial"/>
              </a:rPr>
              <a:t>Arrays.</a:t>
            </a:r>
          </a:p>
          <a:p>
            <a:pPr marL="342900" indent="-342900" algn="just">
              <a:lnSpc>
                <a:spcPct val="110000"/>
              </a:lnSpc>
              <a:buFontTx/>
              <a:buAutoNum type="arabicParenR"/>
              <a:defRPr/>
            </a:pPr>
            <a:endParaRPr lang="en-US" sz="2200" b="1" dirty="0">
              <a:ln w="1905"/>
              <a:effectLst>
                <a:innerShdw blurRad="69850" dist="43180" dir="5400000">
                  <a:srgbClr val="000000">
                    <a:alpha val="65000"/>
                  </a:srgbClr>
                </a:innerShdw>
              </a:effectLst>
              <a:latin typeface="Arial"/>
              <a:cs typeface="Arial"/>
            </a:endParaRPr>
          </a:p>
          <a:p>
            <a:pPr algn="just">
              <a:lnSpc>
                <a:spcPct val="110000"/>
              </a:lnSpc>
              <a:defRPr/>
            </a:pPr>
            <a:r>
              <a:rPr lang="en-US" sz="2200" b="1" dirty="0">
                <a:ln w="1905"/>
                <a:effectLst>
                  <a:innerShdw blurRad="69850" dist="43180" dir="5400000">
                    <a:srgbClr val="000000">
                      <a:alpha val="65000"/>
                    </a:srgbClr>
                  </a:innerShdw>
                </a:effectLst>
                <a:latin typeface="Arial"/>
                <a:cs typeface="Arial"/>
              </a:rPr>
              <a:t>It is similar to the other languages we have learnt before which makes us familiar with the syntax to a further limit.</a:t>
            </a:r>
          </a:p>
        </p:txBody>
      </p:sp>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gn="ct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Introduction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 Conditional Statement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457200" y="1143000"/>
            <a:ext cx="4191000" cy="2562240"/>
          </a:xfrm>
          <a:prstGeom prst="rect">
            <a:avLst/>
          </a:prstGeom>
        </p:spPr>
        <p:txBody>
          <a:bodyPr>
            <a:spAutoFit/>
          </a:bodyPr>
          <a:lstStyle/>
          <a:p>
            <a:pPr algn="just">
              <a:lnSpc>
                <a:spcPct val="150000"/>
              </a:lnSpc>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Conditional statement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gives you an option to make branches in the evaluated condition .. If the condition is true it would take certain  otherwise it would take the other one like the following flow chart.</a:t>
            </a:r>
            <a:endParaRPr lang="en-US" dirty="0">
              <a:latin typeface="Courier New"/>
              <a:cs typeface="Courier New"/>
            </a:endParaRPr>
          </a:p>
        </p:txBody>
      </p:sp>
      <p:sp>
        <p:nvSpPr>
          <p:cNvPr id="53251" name="TextBox 11"/>
          <p:cNvSpPr txBox="1">
            <a:spLocks noChangeArrowheads="1"/>
          </p:cNvSpPr>
          <p:nvPr/>
        </p:nvSpPr>
        <p:spPr bwMode="auto">
          <a:xfrm>
            <a:off x="533400" y="3657600"/>
            <a:ext cx="3962400"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ourier New" charset="0"/>
                <a:cs typeface="Courier New" charset="0"/>
              </a:rPr>
              <a:t>int num = 6 ;</a:t>
            </a:r>
          </a:p>
          <a:p>
            <a:pPr eaLnBrk="1" hangingPunct="1"/>
            <a:r>
              <a:rPr lang="en-US" sz="1800">
                <a:latin typeface="Courier New" charset="0"/>
                <a:cs typeface="Courier New" charset="0"/>
              </a:rPr>
              <a:t> </a:t>
            </a:r>
          </a:p>
          <a:p>
            <a:pPr eaLnBrk="1" hangingPunct="1"/>
            <a:r>
              <a:rPr lang="en-US" sz="1800">
                <a:latin typeface="Courier New" charset="0"/>
                <a:cs typeface="Courier New" charset="0"/>
              </a:rPr>
              <a:t>if ( num &lt; 0)</a:t>
            </a:r>
          </a:p>
          <a:p>
            <a:pPr eaLnBrk="1" hangingPunct="1"/>
            <a:r>
              <a:rPr lang="en-US" sz="1800">
                <a:latin typeface="Courier New" charset="0"/>
                <a:cs typeface="Courier New" charset="0"/>
              </a:rPr>
              <a:t>{</a:t>
            </a:r>
          </a:p>
          <a:p>
            <a:pPr eaLnBrk="1" hangingPunct="1"/>
            <a:r>
              <a:rPr lang="en-US" sz="1800">
                <a:latin typeface="Courier New" charset="0"/>
                <a:cs typeface="Courier New" charset="0"/>
              </a:rPr>
              <a:t>   printf(“negative”);</a:t>
            </a:r>
          </a:p>
          <a:p>
            <a:pPr eaLnBrk="1" hangingPunct="1"/>
            <a:r>
              <a:rPr lang="en-US" sz="1800">
                <a:latin typeface="Courier New" charset="0"/>
                <a:cs typeface="Courier New" charset="0"/>
              </a:rPr>
              <a:t>}</a:t>
            </a:r>
          </a:p>
          <a:p>
            <a:pPr eaLnBrk="1" hangingPunct="1"/>
            <a:r>
              <a:rPr lang="en-US" sz="1800">
                <a:latin typeface="Courier New" charset="0"/>
                <a:cs typeface="Courier New" charset="0"/>
              </a:rPr>
              <a:t>else </a:t>
            </a:r>
          </a:p>
          <a:p>
            <a:pPr eaLnBrk="1" hangingPunct="1"/>
            <a:r>
              <a:rPr lang="en-US" sz="1800">
                <a:latin typeface="Courier New" charset="0"/>
                <a:cs typeface="Courier New" charset="0"/>
              </a:rPr>
              <a:t>{</a:t>
            </a:r>
          </a:p>
          <a:p>
            <a:pPr eaLnBrk="1" hangingPunct="1"/>
            <a:r>
              <a:rPr lang="en-US" sz="1800">
                <a:latin typeface="Courier New" charset="0"/>
                <a:cs typeface="Courier New" charset="0"/>
              </a:rPr>
              <a:t>   printf(“positive”</a:t>
            </a:r>
            <a:r>
              <a:rPr lang="en-US" altLang="ja-JP" sz="1800">
                <a:latin typeface="Courier New" charset="0"/>
                <a:cs typeface="Courier New" charset="0"/>
              </a:rPr>
              <a:t>);</a:t>
            </a:r>
            <a:br>
              <a:rPr lang="en-US" altLang="ja-JP" sz="1800">
                <a:latin typeface="Courier New" charset="0"/>
                <a:cs typeface="Courier New" charset="0"/>
              </a:rPr>
            </a:br>
            <a:r>
              <a:rPr lang="en-US" altLang="ja-JP" sz="1800">
                <a:latin typeface="Courier New" charset="0"/>
                <a:cs typeface="Courier New" charset="0"/>
              </a:rPr>
              <a:t>}</a:t>
            </a:r>
            <a:endParaRPr lang="en-US" sz="1800">
              <a:latin typeface="Courier New" charset="0"/>
              <a:cs typeface="Courier New" charset="0"/>
            </a:endParaRPr>
          </a:p>
        </p:txBody>
      </p:sp>
      <p:pic>
        <p:nvPicPr>
          <p:cNvPr id="8" name="Picture 7" descr="Screen Shot 2011-11-26 at 6.39.40 PM.png"/>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724400" y="1219200"/>
            <a:ext cx="4169956" cy="5257800"/>
          </a:xfrm>
          <a:prstGeom prst="rect">
            <a:avLst/>
          </a:prstGeom>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 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228600" y="609600"/>
            <a:ext cx="8229600" cy="484748"/>
          </a:xfrm>
          <a:prstGeom prst="rect">
            <a:avLst/>
          </a:prstGeom>
        </p:spPr>
        <p:txBody>
          <a:bodyPr>
            <a:spAutoFit/>
          </a:bodyPr>
          <a:lstStyle/>
          <a:p>
            <a:pPr algn="just">
              <a:lnSpc>
                <a:spcPct val="150000"/>
              </a:lnSpc>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Conditional statement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has two forms</a:t>
            </a:r>
          </a:p>
        </p:txBody>
      </p:sp>
      <p:sp>
        <p:nvSpPr>
          <p:cNvPr id="55299" name="TextBox 11"/>
          <p:cNvSpPr txBox="1">
            <a:spLocks noChangeArrowheads="1"/>
          </p:cNvSpPr>
          <p:nvPr/>
        </p:nvSpPr>
        <p:spPr bwMode="auto">
          <a:xfrm>
            <a:off x="304800" y="1481137"/>
            <a:ext cx="4343400"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ourier New" charset="0"/>
                <a:cs typeface="Courier New" charset="0"/>
              </a:rPr>
              <a:t>int month= 6 ;</a:t>
            </a:r>
          </a:p>
          <a:p>
            <a:pPr eaLnBrk="1" hangingPunct="1"/>
            <a:r>
              <a:rPr lang="en-US" sz="1800">
                <a:latin typeface="Courier New" charset="0"/>
                <a:cs typeface="Courier New" charset="0"/>
              </a:rPr>
              <a:t>switch (month)</a:t>
            </a:r>
          </a:p>
          <a:p>
            <a:pPr eaLnBrk="1" hangingPunct="1"/>
            <a:r>
              <a:rPr lang="en-US" sz="1800">
                <a:latin typeface="Courier New" charset="0"/>
                <a:cs typeface="Courier New" charset="0"/>
              </a:rPr>
              <a:t>{</a:t>
            </a:r>
          </a:p>
          <a:p>
            <a:pPr eaLnBrk="1" hangingPunct="1"/>
            <a:r>
              <a:rPr lang="en-US" sz="1800">
                <a:latin typeface="Courier New" charset="0"/>
                <a:cs typeface="Courier New" charset="0"/>
              </a:rPr>
              <a:t> case 1:  printf(“JAN”);break;</a:t>
            </a:r>
          </a:p>
          <a:p>
            <a:pPr eaLnBrk="1" hangingPunct="1"/>
            <a:r>
              <a:rPr lang="en-US" sz="1800">
                <a:latin typeface="Courier New" charset="0"/>
                <a:cs typeface="Courier New" charset="0"/>
              </a:rPr>
              <a:t> case 2:  printf(“FEB”);break;</a:t>
            </a:r>
          </a:p>
          <a:p>
            <a:pPr eaLnBrk="1" hangingPunct="1"/>
            <a:r>
              <a:rPr lang="en-US" sz="1800">
                <a:latin typeface="Courier New" charset="0"/>
                <a:cs typeface="Courier New" charset="0"/>
              </a:rPr>
              <a:t>   . . .</a:t>
            </a:r>
          </a:p>
          <a:p>
            <a:pPr eaLnBrk="1" hangingPunct="1"/>
            <a:r>
              <a:rPr lang="en-US" sz="1800">
                <a:latin typeface="Courier New" charset="0"/>
                <a:cs typeface="Courier New" charset="0"/>
              </a:rPr>
              <a:t> case 12: printf(“DEC”);break;</a:t>
            </a:r>
          </a:p>
          <a:p>
            <a:pPr eaLnBrk="1" hangingPunct="1"/>
            <a:r>
              <a:rPr lang="en-US" sz="1800">
                <a:latin typeface="Courier New" charset="0"/>
                <a:cs typeface="Courier New" charset="0"/>
              </a:rPr>
              <a:t> default: printf(“error”);</a:t>
            </a:r>
          </a:p>
          <a:p>
            <a:pPr eaLnBrk="1" hangingPunct="1"/>
            <a:r>
              <a:rPr lang="en-US" sz="1800">
                <a:latin typeface="Courier New" charset="0"/>
                <a:cs typeface="Courier New" charset="0"/>
              </a:rPr>
              <a:t> break;</a:t>
            </a:r>
          </a:p>
          <a:p>
            <a:pPr eaLnBrk="1" hangingPunct="1"/>
            <a:r>
              <a:rPr lang="en-US" sz="1800">
                <a:latin typeface="Courier New" charset="0"/>
                <a:cs typeface="Courier New" charset="0"/>
              </a:rPr>
              <a:t>}</a:t>
            </a:r>
          </a:p>
        </p:txBody>
      </p:sp>
      <p:sp>
        <p:nvSpPr>
          <p:cNvPr id="55300" name="TextBox 7"/>
          <p:cNvSpPr txBox="1">
            <a:spLocks noChangeArrowheads="1"/>
          </p:cNvSpPr>
          <p:nvPr/>
        </p:nvSpPr>
        <p:spPr bwMode="auto">
          <a:xfrm>
            <a:off x="4724400" y="1481137"/>
            <a:ext cx="4114800"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ourier New" charset="0"/>
                <a:cs typeface="Courier New" charset="0"/>
              </a:rPr>
              <a:t>int </a:t>
            </a:r>
            <a:r>
              <a:rPr lang="en-US" sz="1800" dirty="0" err="1">
                <a:latin typeface="Courier New" charset="0"/>
                <a:cs typeface="Courier New" charset="0"/>
              </a:rPr>
              <a:t>num</a:t>
            </a:r>
            <a:r>
              <a:rPr lang="en-US" sz="1800" dirty="0">
                <a:latin typeface="Courier New" charset="0"/>
                <a:cs typeface="Courier New" charset="0"/>
              </a:rPr>
              <a:t> = 6 ;</a:t>
            </a:r>
          </a:p>
          <a:p>
            <a:pPr eaLnBrk="1" hangingPunct="1"/>
            <a:r>
              <a:rPr lang="en-US" sz="1800" dirty="0">
                <a:latin typeface="Courier New" charset="0"/>
                <a:cs typeface="Courier New" charset="0"/>
              </a:rPr>
              <a:t> </a:t>
            </a:r>
          </a:p>
          <a:p>
            <a:pPr eaLnBrk="1" hangingPunct="1"/>
            <a:r>
              <a:rPr lang="en-US" sz="1800" dirty="0">
                <a:latin typeface="Courier New" charset="0"/>
                <a:cs typeface="Courier New" charset="0"/>
              </a:rPr>
              <a:t>if ( </a:t>
            </a:r>
            <a:r>
              <a:rPr lang="en-US" sz="1800" dirty="0" err="1">
                <a:latin typeface="Courier New" charset="0"/>
                <a:cs typeface="Courier New" charset="0"/>
              </a:rPr>
              <a:t>num</a:t>
            </a:r>
            <a:r>
              <a:rPr lang="en-US" sz="1800" dirty="0">
                <a:latin typeface="Courier New" charset="0"/>
                <a:cs typeface="Courier New" charset="0"/>
              </a:rPr>
              <a:t> &lt; 0)</a:t>
            </a:r>
          </a:p>
          <a:p>
            <a:pPr eaLnBrk="1" hangingPunct="1"/>
            <a:r>
              <a:rPr lang="en-US" sz="1800" dirty="0">
                <a:latin typeface="Courier New" charset="0"/>
                <a:cs typeface="Courier New" charset="0"/>
              </a:rPr>
              <a:t>{</a:t>
            </a:r>
          </a:p>
          <a:p>
            <a:pPr eaLnBrk="1" hangingPunct="1"/>
            <a:r>
              <a:rPr lang="en-US" sz="1800" dirty="0">
                <a:latin typeface="Courier New" charset="0"/>
                <a:cs typeface="Courier New" charset="0"/>
              </a:rPr>
              <a:t>   </a:t>
            </a:r>
            <a:r>
              <a:rPr lang="en-US" sz="1800" dirty="0" err="1">
                <a:latin typeface="Courier New" charset="0"/>
                <a:cs typeface="Courier New" charset="0"/>
              </a:rPr>
              <a:t>printf</a:t>
            </a:r>
            <a:r>
              <a:rPr lang="en-US" sz="1800" dirty="0">
                <a:latin typeface="Courier New" charset="0"/>
                <a:cs typeface="Courier New" charset="0"/>
              </a:rPr>
              <a:t>(“negative”);</a:t>
            </a:r>
          </a:p>
          <a:p>
            <a:pPr eaLnBrk="1" hangingPunct="1"/>
            <a:r>
              <a:rPr lang="en-US" sz="1800" dirty="0">
                <a:latin typeface="Courier New" charset="0"/>
                <a:cs typeface="Courier New" charset="0"/>
              </a:rPr>
              <a:t>}</a:t>
            </a:r>
          </a:p>
          <a:p>
            <a:pPr eaLnBrk="1" hangingPunct="1"/>
            <a:r>
              <a:rPr lang="en-US" sz="1800" dirty="0">
                <a:latin typeface="Courier New" charset="0"/>
                <a:cs typeface="Courier New" charset="0"/>
              </a:rPr>
              <a:t>else </a:t>
            </a:r>
          </a:p>
          <a:p>
            <a:pPr eaLnBrk="1" hangingPunct="1"/>
            <a:r>
              <a:rPr lang="en-US" sz="1800" dirty="0">
                <a:latin typeface="Courier New" charset="0"/>
                <a:cs typeface="Courier New" charset="0"/>
              </a:rPr>
              <a:t>{</a:t>
            </a:r>
          </a:p>
          <a:p>
            <a:pPr eaLnBrk="1" hangingPunct="1"/>
            <a:r>
              <a:rPr lang="en-US" sz="1800" dirty="0">
                <a:latin typeface="Courier New" charset="0"/>
                <a:cs typeface="Courier New" charset="0"/>
              </a:rPr>
              <a:t>   </a:t>
            </a:r>
            <a:r>
              <a:rPr lang="en-US" sz="1800" dirty="0" err="1">
                <a:latin typeface="Courier New" charset="0"/>
                <a:cs typeface="Courier New" charset="0"/>
              </a:rPr>
              <a:t>printf</a:t>
            </a:r>
            <a:r>
              <a:rPr lang="en-US" sz="1800" dirty="0">
                <a:latin typeface="Courier New" charset="0"/>
                <a:cs typeface="Courier New" charset="0"/>
              </a:rPr>
              <a:t>(“positive”</a:t>
            </a:r>
            <a:r>
              <a:rPr lang="en-US" altLang="ja-JP" sz="1800" dirty="0">
                <a:latin typeface="Courier New" charset="0"/>
                <a:cs typeface="Courier New" charset="0"/>
              </a:rPr>
              <a:t>);</a:t>
            </a:r>
            <a:br>
              <a:rPr lang="en-US" altLang="ja-JP" sz="1800" dirty="0">
                <a:latin typeface="Courier New" charset="0"/>
                <a:cs typeface="Courier New" charset="0"/>
              </a:rPr>
            </a:br>
            <a:r>
              <a:rPr lang="en-US" altLang="ja-JP" sz="1800" dirty="0">
                <a:latin typeface="Courier New" charset="0"/>
                <a:cs typeface="Courier New" charset="0"/>
              </a:rPr>
              <a:t>}</a:t>
            </a:r>
            <a:endParaRPr lang="en-US" sz="1800" dirty="0">
              <a:latin typeface="Courier New" charset="0"/>
              <a:cs typeface="Courier New" charset="0"/>
            </a:endParaRPr>
          </a:p>
        </p:txBody>
      </p:sp>
      <p:sp>
        <p:nvSpPr>
          <p:cNvPr id="9" name="Rectangle 8"/>
          <p:cNvSpPr/>
          <p:nvPr/>
        </p:nvSpPr>
        <p:spPr>
          <a:xfrm>
            <a:off x="1657648" y="990600"/>
            <a:ext cx="1381846" cy="553998"/>
          </a:xfrm>
          <a:prstGeom prst="rect">
            <a:avLst/>
          </a:prstGeom>
          <a:noFill/>
          <a:effectLst>
            <a:glow rad="228600">
              <a:schemeClr val="accent2">
                <a:satMod val="175000"/>
                <a:alpha val="40000"/>
              </a:schemeClr>
            </a:glow>
          </a:effectLst>
        </p:spPr>
        <p:txBody>
          <a:bodyPr wrap="none">
            <a:spAutoFit/>
          </a:bodyPr>
          <a:lstStyle/>
          <a:p>
            <a:pPr algn="ctr">
              <a:defRPr/>
            </a:pPr>
            <a:r>
              <a:rPr lang="en-US" sz="3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switch</a:t>
            </a:r>
          </a:p>
        </p:txBody>
      </p:sp>
      <p:sp>
        <p:nvSpPr>
          <p:cNvPr id="10" name="Rectangle 9"/>
          <p:cNvSpPr/>
          <p:nvPr/>
        </p:nvSpPr>
        <p:spPr>
          <a:xfrm>
            <a:off x="6043690" y="970002"/>
            <a:ext cx="1296561" cy="553998"/>
          </a:xfrm>
          <a:prstGeom prst="rect">
            <a:avLst/>
          </a:prstGeom>
          <a:noFill/>
          <a:effectLst>
            <a:glow rad="228600">
              <a:schemeClr val="accent2">
                <a:satMod val="175000"/>
                <a:alpha val="40000"/>
              </a:schemeClr>
            </a:glow>
          </a:effectLst>
        </p:spPr>
        <p:txBody>
          <a:bodyPr wrap="none">
            <a:spAutoFit/>
          </a:bodyPr>
          <a:lstStyle/>
          <a:p>
            <a:pPr algn="ctr">
              <a:defRPr/>
            </a:pPr>
            <a:r>
              <a:rPr lang="en-US" sz="3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If-else</a:t>
            </a:r>
          </a:p>
        </p:txBody>
      </p:sp>
      <p:sp>
        <p:nvSpPr>
          <p:cNvPr id="3" name="Rectangle 2"/>
          <p:cNvSpPr/>
          <p:nvPr/>
        </p:nvSpPr>
        <p:spPr>
          <a:xfrm>
            <a:off x="304801" y="4267200"/>
            <a:ext cx="8534400" cy="2400657"/>
          </a:xfrm>
          <a:prstGeom prst="rect">
            <a:avLst/>
          </a:prstGeom>
        </p:spPr>
        <p:txBody>
          <a:bodyPr>
            <a:spAutoFit/>
          </a:bodyPr>
          <a:lstStyle/>
          <a:p>
            <a:pPr marL="285750" indent="-285750">
              <a:lnSpc>
                <a:spcPct val="140000"/>
              </a:lnSpc>
              <a:buFont typeface="Arial"/>
              <a:buChar char="•"/>
              <a:defRPr/>
            </a:pPr>
            <a:r>
              <a:rPr lang="en-US" dirty="0">
                <a:latin typeface="Arial"/>
                <a:cs typeface="Arial"/>
              </a:rPr>
              <a:t>Used for many branches instead Of nested if-else</a:t>
            </a:r>
          </a:p>
          <a:p>
            <a:pPr marL="285750" indent="-285750" algn="just">
              <a:lnSpc>
                <a:spcPct val="140000"/>
              </a:lnSpc>
              <a:buFont typeface="Arial"/>
              <a:buChar char="•"/>
              <a:defRPr/>
            </a:pPr>
            <a:r>
              <a:rPr lang="de-DE" dirty="0" err="1">
                <a:latin typeface="Arial"/>
                <a:cs typeface="Arial"/>
              </a:rPr>
              <a:t>Absc</a:t>
            </a:r>
            <a:r>
              <a:rPr lang="en-US" dirty="0" err="1">
                <a:latin typeface="Arial"/>
                <a:cs typeface="Arial"/>
              </a:rPr>
              <a:t>ence</a:t>
            </a:r>
            <a:r>
              <a:rPr lang="en-US" dirty="0">
                <a:latin typeface="Arial"/>
                <a:cs typeface="Arial"/>
              </a:rPr>
              <a:t> of </a:t>
            </a:r>
            <a:r>
              <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rPr>
              <a:t>break </a:t>
            </a:r>
            <a:r>
              <a:rPr lang="en-US" dirty="0">
                <a:latin typeface="Arial"/>
                <a:cs typeface="Arial"/>
              </a:rPr>
              <a:t>will prevent the instruction to be printed and it will print the statement that has the first break</a:t>
            </a:r>
            <a:r>
              <a:rPr lang="en-US" dirty="0" smtClean="0">
                <a:latin typeface="Arial"/>
                <a:cs typeface="Arial"/>
              </a:rPr>
              <a:t>.</a:t>
            </a:r>
          </a:p>
          <a:p>
            <a:pPr marL="285750" indent="-285750" algn="just">
              <a:lnSpc>
                <a:spcPct val="140000"/>
              </a:lnSpc>
              <a:buFont typeface="Arial"/>
              <a:buChar char="•"/>
              <a:defRPr/>
            </a:pPr>
            <a:r>
              <a:rPr lang="en-US" dirty="0" smtClean="0">
                <a:latin typeface="Arial"/>
                <a:cs typeface="Arial"/>
              </a:rPr>
              <a:t>In if-else statement the else is related to the closest if</a:t>
            </a:r>
          </a:p>
          <a:p>
            <a:pPr marL="285750" indent="-285750" algn="just">
              <a:lnSpc>
                <a:spcPct val="140000"/>
              </a:lnSpc>
              <a:buFont typeface="Arial"/>
              <a:buChar char="•"/>
              <a:defRPr/>
            </a:pPr>
            <a:r>
              <a:rPr lang="en-US" dirty="0" smtClean="0">
                <a:latin typeface="Arial"/>
                <a:cs typeface="Arial"/>
              </a:rPr>
              <a:t>More than one statement inside the if part or else part will need curly braces for the instructions</a:t>
            </a:r>
            <a:endParaRPr lang="en-US" dirty="0">
              <a:latin typeface="Arial"/>
              <a:cs typeface="Arial"/>
            </a:endParaRPr>
          </a:p>
        </p:txBody>
      </p:sp>
      <p:sp>
        <p:nvSpPr>
          <p:cNvPr id="55304" name="Rectangle 10"/>
          <p:cNvSpPr>
            <a:spLocks noChangeArrowheads="1"/>
          </p:cNvSpPr>
          <p:nvPr/>
        </p:nvSpPr>
        <p:spPr bwMode="auto">
          <a:xfrm>
            <a:off x="381000" y="5486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atin typeface="Courier New" charset="0"/>
              <a:cs typeface="Courier New" charset="0"/>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nodeType="afterGroup">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style.rotation</p:attrName>
                                        </p:attrNameLst>
                                      </p:cBhvr>
                                      <p:tavLst>
                                        <p:tav tm="0">
                                          <p:val>
                                            <p:fltVal val="360"/>
                                          </p:val>
                                        </p:tav>
                                        <p:tav tm="100000">
                                          <p:val>
                                            <p:fltVal val="0"/>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00200"/>
            <a:ext cx="8229600" cy="5356851"/>
          </a:xfrm>
          <a:prstGeom prst="rect">
            <a:avLst/>
          </a:prstGeom>
          <a:noFill/>
          <a:ln>
            <a:noFill/>
          </a:ln>
          <a:effectLst/>
        </p:spPr>
        <p:txBody>
          <a:bodyPr>
            <a:spAutoFit/>
          </a:bodyPr>
          <a:lstStyle/>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Software installation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Include statement and definition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Main method and file structure</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Variables and data types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Arrays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Conditional statements</a:t>
            </a:r>
          </a:p>
          <a:p>
            <a:pPr marL="457200" indent="-457200">
              <a:lnSpc>
                <a:spcPct val="130000"/>
              </a:lnSpc>
              <a:buFontTx/>
              <a:buAutoNum type="arabicParenR"/>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Loops and iteration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Registers names and data direction</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Methods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Operators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Examples</a:t>
            </a:r>
          </a:p>
          <a:p>
            <a:pPr marL="457200" indent="-457200">
              <a:lnSpc>
                <a:spcPct val="130000"/>
              </a:lnSpc>
              <a:buFontTx/>
              <a:buAutoNum type="arabicParenR"/>
              <a:defRPr/>
            </a:pPr>
            <a:endParaRPr lang="en-US" sz="2200" dirty="0">
              <a:ln>
                <a:solidFill>
                  <a:schemeClr val="bg1"/>
                </a:solidFill>
              </a:ln>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Arial"/>
              <a:cs typeface="Arial"/>
            </a:endParaRPr>
          </a:p>
        </p:txBody>
      </p:sp>
      <p:sp>
        <p:nvSpPr>
          <p:cNvPr id="7" name="Title 1"/>
          <p:cNvSpPr txBox="1">
            <a:spLocks/>
          </p:cNvSpPr>
          <p:nvPr/>
        </p:nvSpPr>
        <p:spPr>
          <a:xfrm>
            <a:off x="0" y="24824"/>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gn="ct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Outline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03" name="Picture 1" descr="skd188256sd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81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082188"/>
      </p:ext>
    </p:extLst>
  </p:cSld>
  <p:clrMapOvr>
    <a:masterClrMapping/>
  </p:clrMapOvr>
  <mc:AlternateContent xmlns:mc="http://schemas.openxmlformats.org/markup-compatibility/2006">
    <mc:Choice xmlns:p14="http://schemas.microsoft.com/office/powerpoint/2010/main" Requires="p14">
      <p:transition spd="slow">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 Iteration Statements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457200" y="1345570"/>
            <a:ext cx="4191000" cy="5055230"/>
          </a:xfrm>
          <a:prstGeom prst="rect">
            <a:avLst/>
          </a:prstGeom>
        </p:spPr>
        <p:txBody>
          <a:bodyPr>
            <a:spAutoFit/>
          </a:bodyPr>
          <a:lstStyle/>
          <a:p>
            <a:pPr algn="just">
              <a:lnSpc>
                <a:spcPct val="150000"/>
              </a:lnSpc>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Iteration Statement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gives you chance to repeat certain group of operations more than one time if certain conditions validates true otherwise the iteration process will terminate according to the flow chart</a:t>
            </a:r>
          </a:p>
          <a:p>
            <a:pPr algn="just">
              <a:lnSpc>
                <a:spcPct val="150000"/>
              </a:lnSpc>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a:p>
            <a:pPr algn="just">
              <a:lnSpc>
                <a:spcPct val="150000"/>
              </a:lnSpc>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Iteration Operations needs 3 main basic steps for their operation:</a:t>
            </a:r>
          </a:p>
          <a:p>
            <a:pPr marL="342900" indent="-342900" algn="just">
              <a:lnSpc>
                <a:spcPct val="150000"/>
              </a:lnSpc>
              <a:buAutoNum type="arabi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Initialization </a:t>
            </a:r>
          </a:p>
          <a:p>
            <a:pPr marL="342900" indent="-342900" algn="just">
              <a:lnSpc>
                <a:spcPct val="150000"/>
              </a:lnSpc>
              <a:buAutoNum type="arabi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Condition</a:t>
            </a:r>
          </a:p>
          <a:p>
            <a:pPr marL="342900" indent="-342900" algn="just">
              <a:lnSpc>
                <a:spcPct val="150000"/>
              </a:lnSpc>
              <a:buAutoNum type="arabicParenR"/>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Operation and update</a:t>
            </a:r>
            <a:endParaRPr lang="en-US" dirty="0">
              <a:latin typeface="Courier New"/>
              <a:cs typeface="Courier New"/>
            </a:endParaRPr>
          </a:p>
        </p:txBody>
      </p:sp>
      <p:pic>
        <p:nvPicPr>
          <p:cNvPr id="8" name="Picture 7" descr="Screen Shot 2011-11-26 at 7.18.55 PM.png"/>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851400" y="1295400"/>
            <a:ext cx="3987800" cy="5178612"/>
          </a:xfrm>
          <a:prstGeom prst="rect">
            <a:avLst/>
          </a:prstGeom>
        </p:spPr>
      </p:pic>
    </p:spTree>
    <p:extLst>
      <p:ext uri="{BB962C8B-B14F-4D97-AF65-F5344CB8AC3E}">
        <p14:creationId xmlns:p14="http://schemas.microsoft.com/office/powerpoint/2010/main" val="235714017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 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685800" y="685800"/>
            <a:ext cx="8229600" cy="484748"/>
          </a:xfrm>
          <a:prstGeom prst="rect">
            <a:avLst/>
          </a:prstGeom>
        </p:spPr>
        <p:txBody>
          <a:bodyPr>
            <a:spAutoFit/>
          </a:bodyPr>
          <a:lstStyle/>
          <a:p>
            <a:pPr algn="just">
              <a:lnSpc>
                <a:spcPct val="150000"/>
              </a:lnSpc>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Iteration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statement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has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three forms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55299" name="TextBox 11"/>
          <p:cNvSpPr txBox="1">
            <a:spLocks noChangeArrowheads="1"/>
          </p:cNvSpPr>
          <p:nvPr/>
        </p:nvSpPr>
        <p:spPr bwMode="auto">
          <a:xfrm>
            <a:off x="762000" y="1219200"/>
            <a:ext cx="4343400"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ourier New" charset="0"/>
                <a:cs typeface="Courier New" charset="0"/>
              </a:rPr>
              <a:t>int x = 5;</a:t>
            </a:r>
          </a:p>
          <a:p>
            <a:pPr eaLnBrk="1" hangingPunct="1"/>
            <a:r>
              <a:rPr lang="en-US" sz="1800" dirty="0">
                <a:latin typeface="Courier New" charset="0"/>
                <a:cs typeface="Courier New" charset="0"/>
              </a:rPr>
              <a:t>w</a:t>
            </a:r>
            <a:r>
              <a:rPr lang="en-US" sz="1800" dirty="0" smtClean="0">
                <a:latin typeface="Courier New" charset="0"/>
                <a:cs typeface="Courier New" charset="0"/>
              </a:rPr>
              <a:t>hile ( x &gt; 0 )</a:t>
            </a:r>
          </a:p>
          <a:p>
            <a:pPr eaLnBrk="1" hangingPunct="1"/>
            <a:r>
              <a:rPr lang="en-US" sz="1800" dirty="0" smtClean="0">
                <a:latin typeface="Courier New" charset="0"/>
                <a:cs typeface="Courier New" charset="0"/>
              </a:rPr>
              <a:t>{</a:t>
            </a:r>
          </a:p>
          <a:p>
            <a:pPr eaLnBrk="1" hangingPunct="1"/>
            <a:r>
              <a:rPr lang="en-US" sz="1800" dirty="0">
                <a:latin typeface="Courier New" charset="0"/>
                <a:cs typeface="Courier New" charset="0"/>
              </a:rPr>
              <a:t> </a:t>
            </a:r>
            <a:r>
              <a:rPr lang="en-US" sz="1800" dirty="0" smtClean="0">
                <a:latin typeface="Courier New" charset="0"/>
                <a:cs typeface="Courier New" charset="0"/>
              </a:rPr>
              <a:t> </a:t>
            </a:r>
            <a:r>
              <a:rPr lang="en-US" sz="1800" dirty="0" err="1" smtClean="0">
                <a:latin typeface="Courier New" charset="0"/>
                <a:cs typeface="Courier New" charset="0"/>
              </a:rPr>
              <a:t>printf</a:t>
            </a:r>
            <a:r>
              <a:rPr lang="en-US" sz="1800" dirty="0" smtClean="0">
                <a:latin typeface="Courier New" charset="0"/>
                <a:cs typeface="Courier New" charset="0"/>
              </a:rPr>
              <a:t>(“positive”);</a:t>
            </a:r>
            <a:br>
              <a:rPr lang="en-US" sz="1800" dirty="0" smtClean="0">
                <a:latin typeface="Courier New" charset="0"/>
                <a:cs typeface="Courier New" charset="0"/>
              </a:rPr>
            </a:br>
            <a:r>
              <a:rPr lang="en-US" sz="1800" dirty="0" smtClean="0">
                <a:latin typeface="Courier New" charset="0"/>
                <a:cs typeface="Courier New" charset="0"/>
              </a:rPr>
              <a:t>}</a:t>
            </a:r>
          </a:p>
        </p:txBody>
      </p:sp>
      <p:sp>
        <p:nvSpPr>
          <p:cNvPr id="55300" name="TextBox 7"/>
          <p:cNvSpPr txBox="1">
            <a:spLocks noChangeArrowheads="1"/>
          </p:cNvSpPr>
          <p:nvPr/>
        </p:nvSpPr>
        <p:spPr bwMode="auto">
          <a:xfrm>
            <a:off x="762000" y="2895600"/>
            <a:ext cx="4343400" cy="17543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smtClean="0">
              <a:latin typeface="Courier New" charset="0"/>
              <a:cs typeface="Courier New" charset="0"/>
            </a:endParaRPr>
          </a:p>
          <a:p>
            <a:pPr eaLnBrk="1" hangingPunct="1"/>
            <a:r>
              <a:rPr lang="en-US" sz="1800" dirty="0" smtClean="0">
                <a:latin typeface="Courier New" charset="0"/>
                <a:cs typeface="Courier New" charset="0"/>
              </a:rPr>
              <a:t>int </a:t>
            </a:r>
            <a:r>
              <a:rPr lang="en-US" sz="1800" dirty="0" err="1">
                <a:latin typeface="Courier New" charset="0"/>
                <a:cs typeface="Courier New" charset="0"/>
              </a:rPr>
              <a:t>num</a:t>
            </a:r>
            <a:r>
              <a:rPr lang="en-US" sz="1800" dirty="0">
                <a:latin typeface="Courier New" charset="0"/>
                <a:cs typeface="Courier New" charset="0"/>
              </a:rPr>
              <a:t> = 6 ;</a:t>
            </a:r>
          </a:p>
          <a:p>
            <a:pPr eaLnBrk="1" hangingPunct="1"/>
            <a:r>
              <a:rPr lang="en-US" sz="1800" dirty="0" smtClean="0">
                <a:latin typeface="Courier New" charset="0"/>
                <a:cs typeface="Courier New" charset="0"/>
              </a:rPr>
              <a:t>{</a:t>
            </a:r>
          </a:p>
          <a:p>
            <a:pPr eaLnBrk="1" hangingPunct="1"/>
            <a:r>
              <a:rPr lang="en-US" sz="1800" dirty="0" smtClean="0">
                <a:latin typeface="Courier New" charset="0"/>
                <a:cs typeface="Courier New" charset="0"/>
              </a:rPr>
              <a:t> </a:t>
            </a:r>
            <a:r>
              <a:rPr lang="en-US" sz="1800" dirty="0" err="1" smtClean="0">
                <a:latin typeface="Courier New" charset="0"/>
                <a:cs typeface="Courier New" charset="0"/>
              </a:rPr>
              <a:t>printf</a:t>
            </a:r>
            <a:r>
              <a:rPr lang="en-US" sz="1800" dirty="0" smtClean="0">
                <a:latin typeface="Courier New" charset="0"/>
                <a:cs typeface="Courier New" charset="0"/>
              </a:rPr>
              <a:t>(“positive”);</a:t>
            </a:r>
          </a:p>
          <a:p>
            <a:pPr eaLnBrk="1" hangingPunct="1"/>
            <a:r>
              <a:rPr lang="en-US" sz="1800" dirty="0" smtClean="0">
                <a:latin typeface="Courier New" charset="0"/>
                <a:cs typeface="Courier New" charset="0"/>
              </a:rPr>
              <a:t>}</a:t>
            </a:r>
          </a:p>
          <a:p>
            <a:pPr eaLnBrk="1" hangingPunct="1"/>
            <a:r>
              <a:rPr lang="en-US" sz="1800" dirty="0" smtClean="0">
                <a:latin typeface="Courier New" charset="0"/>
                <a:cs typeface="Courier New" charset="0"/>
              </a:rPr>
              <a:t>do ( x &lt; 0 )</a:t>
            </a:r>
          </a:p>
        </p:txBody>
      </p:sp>
      <p:sp>
        <p:nvSpPr>
          <p:cNvPr id="9" name="Rectangle 8"/>
          <p:cNvSpPr/>
          <p:nvPr/>
        </p:nvSpPr>
        <p:spPr>
          <a:xfrm rot="16200000">
            <a:off x="-164527" y="1744129"/>
            <a:ext cx="1146656" cy="553998"/>
          </a:xfrm>
          <a:prstGeom prst="rect">
            <a:avLst/>
          </a:prstGeom>
          <a:noFill/>
          <a:effectLst>
            <a:glow rad="228600">
              <a:schemeClr val="accent2">
                <a:satMod val="175000"/>
                <a:alpha val="40000"/>
              </a:schemeClr>
            </a:glow>
          </a:effectLst>
        </p:spPr>
        <p:txBody>
          <a:bodyPr wrap="none">
            <a:spAutoFit/>
          </a:bodyPr>
          <a:lstStyle/>
          <a:p>
            <a:pPr algn="ctr">
              <a:defRPr/>
            </a:pPr>
            <a:r>
              <a:rPr lang="en-US" sz="3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while</a:t>
            </a:r>
            <a:endParaRPr lang="en-US" sz="3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Rectangle 9"/>
          <p:cNvSpPr/>
          <p:nvPr/>
        </p:nvSpPr>
        <p:spPr>
          <a:xfrm rot="16200000">
            <a:off x="-389357" y="3589758"/>
            <a:ext cx="1637513" cy="553998"/>
          </a:xfrm>
          <a:prstGeom prst="rect">
            <a:avLst/>
          </a:prstGeom>
          <a:noFill/>
          <a:effectLst>
            <a:glow rad="228600">
              <a:schemeClr val="accent2">
                <a:satMod val="175000"/>
                <a:alpha val="40000"/>
              </a:schemeClr>
            </a:glow>
          </a:effectLst>
        </p:spPr>
        <p:txBody>
          <a:bodyPr wrap="none">
            <a:spAutoFit/>
          </a:bodyPr>
          <a:lstStyle/>
          <a:p>
            <a:pPr algn="ctr">
              <a:defRPr/>
            </a:pPr>
            <a:r>
              <a:rPr lang="en-US" sz="3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Do-loop</a:t>
            </a:r>
            <a:endParaRPr lang="en-US" sz="3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Rectangle 2"/>
          <p:cNvSpPr/>
          <p:nvPr/>
        </p:nvSpPr>
        <p:spPr>
          <a:xfrm>
            <a:off x="5181600" y="1041940"/>
            <a:ext cx="3581400" cy="1625060"/>
          </a:xfrm>
          <a:prstGeom prst="rect">
            <a:avLst/>
          </a:prstGeom>
        </p:spPr>
        <p:txBody>
          <a:bodyPr wrap="square">
            <a:spAutoFit/>
          </a:bodyPr>
          <a:lstStyle/>
          <a:p>
            <a:pPr marL="285750" indent="-285750" algn="just">
              <a:lnSpc>
                <a:spcPct val="140000"/>
              </a:lnSpc>
              <a:buFont typeface="Arial"/>
              <a:buChar char="•"/>
              <a:defRPr/>
            </a:pPr>
            <a:r>
              <a:rPr lang="en-US" dirty="0" smtClean="0">
                <a:latin typeface="Arial"/>
                <a:cs typeface="Arial"/>
              </a:rPr>
              <a:t>Normal operation of the iteration process that evaluates condition before looping</a:t>
            </a:r>
            <a:endParaRPr lang="en-US" dirty="0">
              <a:latin typeface="Arial"/>
              <a:cs typeface="Arial"/>
            </a:endParaRPr>
          </a:p>
        </p:txBody>
      </p:sp>
      <p:sp>
        <p:nvSpPr>
          <p:cNvPr id="55304" name="Rectangle 10"/>
          <p:cNvSpPr>
            <a:spLocks noChangeArrowheads="1"/>
          </p:cNvSpPr>
          <p:nvPr/>
        </p:nvSpPr>
        <p:spPr bwMode="auto">
          <a:xfrm>
            <a:off x="381000" y="5486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atin typeface="Courier New" charset="0"/>
              <a:cs typeface="Courier New" charset="0"/>
            </a:endParaRPr>
          </a:p>
        </p:txBody>
      </p:sp>
      <p:sp>
        <p:nvSpPr>
          <p:cNvPr id="11" name="TextBox 11"/>
          <p:cNvSpPr txBox="1">
            <a:spLocks noChangeArrowheads="1"/>
          </p:cNvSpPr>
          <p:nvPr/>
        </p:nvSpPr>
        <p:spPr bwMode="auto">
          <a:xfrm>
            <a:off x="762000" y="4800600"/>
            <a:ext cx="4343400"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ourier New" charset="0"/>
                <a:cs typeface="Courier New" charset="0"/>
              </a:rPr>
              <a:t>for (int x = 5 ; x &lt; 0 ; x --)</a:t>
            </a:r>
          </a:p>
          <a:p>
            <a:pPr eaLnBrk="1" hangingPunct="1"/>
            <a:r>
              <a:rPr lang="en-US" sz="1800" dirty="0" smtClean="0">
                <a:latin typeface="Courier New" charset="0"/>
                <a:cs typeface="Courier New" charset="0"/>
              </a:rPr>
              <a:t>{</a:t>
            </a:r>
          </a:p>
          <a:p>
            <a:pPr eaLnBrk="1" hangingPunct="1"/>
            <a:r>
              <a:rPr lang="en-US" sz="1800" dirty="0">
                <a:latin typeface="Courier New" charset="0"/>
                <a:cs typeface="Courier New" charset="0"/>
              </a:rPr>
              <a:t> </a:t>
            </a:r>
            <a:r>
              <a:rPr lang="en-US" sz="1800" dirty="0" smtClean="0">
                <a:latin typeface="Courier New" charset="0"/>
                <a:cs typeface="Courier New" charset="0"/>
              </a:rPr>
              <a:t>  </a:t>
            </a:r>
            <a:r>
              <a:rPr lang="en-US" sz="1800" dirty="0" err="1" smtClean="0">
                <a:latin typeface="Courier New" charset="0"/>
                <a:cs typeface="Courier New" charset="0"/>
              </a:rPr>
              <a:t>printf</a:t>
            </a:r>
            <a:r>
              <a:rPr lang="en-US" sz="1800" dirty="0" smtClean="0">
                <a:latin typeface="Courier New" charset="0"/>
                <a:cs typeface="Courier New" charset="0"/>
              </a:rPr>
              <a:t>(“positive”);</a:t>
            </a:r>
          </a:p>
          <a:p>
            <a:pPr eaLnBrk="1" hangingPunct="1"/>
            <a:r>
              <a:rPr lang="en-US" sz="1800" dirty="0" smtClean="0">
                <a:latin typeface="Courier New" charset="0"/>
                <a:cs typeface="Courier New" charset="0"/>
              </a:rPr>
              <a:t>}</a:t>
            </a:r>
          </a:p>
        </p:txBody>
      </p:sp>
      <p:sp>
        <p:nvSpPr>
          <p:cNvPr id="12" name="Rectangle 11"/>
          <p:cNvSpPr/>
          <p:nvPr/>
        </p:nvSpPr>
        <p:spPr>
          <a:xfrm rot="16200000">
            <a:off x="80586" y="5101015"/>
            <a:ext cx="697627" cy="553998"/>
          </a:xfrm>
          <a:prstGeom prst="rect">
            <a:avLst/>
          </a:prstGeom>
          <a:noFill/>
          <a:effectLst>
            <a:glow rad="228600">
              <a:schemeClr val="accent2">
                <a:satMod val="175000"/>
                <a:alpha val="40000"/>
              </a:schemeClr>
            </a:glow>
          </a:effectLst>
        </p:spPr>
        <p:txBody>
          <a:bodyPr wrap="none">
            <a:spAutoFit/>
          </a:bodyPr>
          <a:lstStyle/>
          <a:p>
            <a:pPr algn="ctr">
              <a:defRPr/>
            </a:pPr>
            <a:r>
              <a:rPr lang="en-US" sz="3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for</a:t>
            </a:r>
            <a:endParaRPr lang="en-US" sz="3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4" name="Rectangle 13"/>
          <p:cNvSpPr/>
          <p:nvPr/>
        </p:nvSpPr>
        <p:spPr>
          <a:xfrm>
            <a:off x="5181601" y="2743200"/>
            <a:ext cx="3581400" cy="2012859"/>
          </a:xfrm>
          <a:prstGeom prst="rect">
            <a:avLst/>
          </a:prstGeom>
        </p:spPr>
        <p:txBody>
          <a:bodyPr wrap="square">
            <a:spAutoFit/>
          </a:bodyPr>
          <a:lstStyle/>
          <a:p>
            <a:pPr marL="285750" indent="-285750" algn="just">
              <a:lnSpc>
                <a:spcPct val="140000"/>
              </a:lnSpc>
              <a:buFont typeface="Arial"/>
              <a:buChar char="•"/>
              <a:defRPr/>
            </a:pPr>
            <a:r>
              <a:rPr lang="en-US" dirty="0" smtClean="0">
                <a:latin typeface="Arial"/>
                <a:cs typeface="Arial"/>
              </a:rPr>
              <a:t>Execute the operation at least one time before evaluating the condition</a:t>
            </a:r>
          </a:p>
          <a:p>
            <a:pPr marL="285750" indent="-285750" algn="just">
              <a:lnSpc>
                <a:spcPct val="140000"/>
              </a:lnSpc>
              <a:buFont typeface="Arial"/>
              <a:buChar char="•"/>
              <a:defRPr/>
            </a:pPr>
            <a:r>
              <a:rPr lang="en-US" dirty="0" smtClean="0">
                <a:latin typeface="Arial"/>
                <a:cs typeface="Arial"/>
              </a:rPr>
              <a:t>O(n+1) not like the while loop that has O(n)</a:t>
            </a:r>
            <a:endParaRPr lang="en-US" dirty="0">
              <a:latin typeface="Arial"/>
              <a:cs typeface="Arial"/>
            </a:endParaRPr>
          </a:p>
        </p:txBody>
      </p:sp>
      <p:sp>
        <p:nvSpPr>
          <p:cNvPr id="15" name="Rectangle 14"/>
          <p:cNvSpPr/>
          <p:nvPr/>
        </p:nvSpPr>
        <p:spPr>
          <a:xfrm>
            <a:off x="5105400" y="4724400"/>
            <a:ext cx="3657600" cy="1237262"/>
          </a:xfrm>
          <a:prstGeom prst="rect">
            <a:avLst/>
          </a:prstGeom>
        </p:spPr>
        <p:txBody>
          <a:bodyPr wrap="square">
            <a:spAutoFit/>
          </a:bodyPr>
          <a:lstStyle/>
          <a:p>
            <a:pPr marL="285750" indent="-285750" algn="just">
              <a:lnSpc>
                <a:spcPct val="140000"/>
              </a:lnSpc>
              <a:buFont typeface="Arial"/>
              <a:buChar char="•"/>
              <a:defRPr/>
            </a:pPr>
            <a:r>
              <a:rPr lang="en-US" dirty="0" smtClean="0">
                <a:latin typeface="Arial"/>
                <a:cs typeface="Arial"/>
              </a:rPr>
              <a:t>The simplest form of the iteration process and the most common used in counters</a:t>
            </a:r>
          </a:p>
        </p:txBody>
      </p:sp>
      <p:sp>
        <p:nvSpPr>
          <p:cNvPr id="2" name="Rectangle 1"/>
          <p:cNvSpPr/>
          <p:nvPr/>
        </p:nvSpPr>
        <p:spPr>
          <a:xfrm>
            <a:off x="762000" y="6096000"/>
            <a:ext cx="8001000" cy="461665"/>
          </a:xfrm>
          <a:prstGeom prst="rect">
            <a:avLst/>
          </a:prstGeom>
        </p:spPr>
        <p:txBody>
          <a:bodyPr wrap="square">
            <a:spAutoFit/>
          </a:bodyPr>
          <a:lstStyle/>
          <a:p>
            <a:pPr algn="just">
              <a:lnSpc>
                <a:spcPct val="140000"/>
              </a:lnSpc>
              <a:defRPr/>
            </a:pPr>
            <a:r>
              <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rPr>
              <a:t>Update may be </a:t>
            </a:r>
            <a:r>
              <a:rPr lang="en-US"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rPr>
              <a:t>incrementation</a:t>
            </a:r>
            <a:r>
              <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rPr>
              <a:t> or </a:t>
            </a:r>
            <a:r>
              <a:rPr lang="en-US"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rPr>
              <a:t>decrementation</a:t>
            </a:r>
            <a:r>
              <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a:cs typeface="Arial"/>
              </a:rPr>
              <a:t> or any other form</a:t>
            </a:r>
          </a:p>
        </p:txBody>
      </p:sp>
    </p:spTree>
    <p:extLst>
      <p:ext uri="{BB962C8B-B14F-4D97-AF65-F5344CB8AC3E}">
        <p14:creationId xmlns:p14="http://schemas.microsoft.com/office/powerpoint/2010/main" val="77219133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nodeType="afterGroup">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style.rotation</p:attrName>
                                        </p:attrNameLst>
                                      </p:cBhvr>
                                      <p:tavLst>
                                        <p:tav tm="0">
                                          <p:val>
                                            <p:fltVal val="360"/>
                                          </p:val>
                                        </p:tav>
                                        <p:tav tm="100000">
                                          <p:val>
                                            <p:fltVal val="0"/>
                                          </p:val>
                                        </p:tav>
                                      </p:tavLst>
                                    </p:anim>
                                    <p:animEffect transition="in" filter="fade">
                                      <p:cBhvr>
                                        <p:cTn id="17" dur="500"/>
                                        <p:tgtEl>
                                          <p:spTgt spid="10"/>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360"/>
                                          </p:val>
                                        </p:tav>
                                        <p:tav tm="100000">
                                          <p:val>
                                            <p:fltVal val="0"/>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00200"/>
            <a:ext cx="8229600" cy="5356851"/>
          </a:xfrm>
          <a:prstGeom prst="rect">
            <a:avLst/>
          </a:prstGeom>
          <a:noFill/>
          <a:ln>
            <a:noFill/>
          </a:ln>
          <a:effectLst/>
        </p:spPr>
        <p:txBody>
          <a:bodyPr>
            <a:spAutoFit/>
          </a:bodyPr>
          <a:lstStyle/>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Software installation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Include statement and definition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Main method and file structure</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Variables and data types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Arrays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Conditional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Loops and iteration statements</a:t>
            </a:r>
          </a:p>
          <a:p>
            <a:pPr marL="457200" indent="-457200">
              <a:lnSpc>
                <a:spcPct val="130000"/>
              </a:lnSpc>
              <a:buFontTx/>
              <a:buAutoNum type="arabicParenR"/>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Registers names </a:t>
            </a:r>
            <a:r>
              <a:rPr lang="en-US" sz="2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&amp;data </a:t>
            </a: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direction</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Methods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Operators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Examples</a:t>
            </a:r>
          </a:p>
          <a:p>
            <a:pPr marL="457200" indent="-457200">
              <a:lnSpc>
                <a:spcPct val="130000"/>
              </a:lnSpc>
              <a:buFontTx/>
              <a:buAutoNum type="arabicParenR"/>
              <a:defRPr/>
            </a:pPr>
            <a:endParaRPr lang="en-US" sz="2200" dirty="0">
              <a:ln>
                <a:solidFill>
                  <a:schemeClr val="bg1"/>
                </a:solidFill>
              </a:ln>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Arial"/>
              <a:cs typeface="Arial"/>
            </a:endParaRPr>
          </a:p>
        </p:txBody>
      </p:sp>
      <p:sp>
        <p:nvSpPr>
          <p:cNvPr id="7" name="Title 1"/>
          <p:cNvSpPr txBox="1">
            <a:spLocks/>
          </p:cNvSpPr>
          <p:nvPr/>
        </p:nvSpPr>
        <p:spPr>
          <a:xfrm>
            <a:off x="0" y="24824"/>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gn="ct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Outline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03" name="Picture 1" descr="skd188256sd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81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660263"/>
      </p:ext>
    </p:extLst>
  </p:cSld>
  <p:clrMapOvr>
    <a:masterClrMapping/>
  </p:clrMapOvr>
  <mc:AlternateContent xmlns:mc="http://schemas.openxmlformats.org/markup-compatibility/2006">
    <mc:Choice xmlns:p14="http://schemas.microsoft.com/office/powerpoint/2010/main" Requires="p14">
      <p:transition spd="slow">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 Register and Data</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228600" y="990600"/>
            <a:ext cx="8458200" cy="900246"/>
          </a:xfrm>
          <a:prstGeom prst="rect">
            <a:avLst/>
          </a:prstGeom>
        </p:spPr>
        <p:txBody>
          <a:bodyPr wrap="square">
            <a:spAutoFit/>
          </a:bodyPr>
          <a:lstStyle/>
          <a:p>
            <a:pPr algn="just">
              <a:lnSpc>
                <a:spcPct val="150000"/>
              </a:lnSpc>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TRISX </a:t>
            </a:r>
            <a:r>
              <a:rPr lang="en-US" dirty="0">
                <a:latin typeface="Arial"/>
                <a:cs typeface="Arial"/>
              </a:rPr>
              <a:t>i</a:t>
            </a:r>
            <a:r>
              <a:rPr lang="en-US" dirty="0" smtClean="0">
                <a:latin typeface="Arial"/>
                <a:cs typeface="Arial"/>
              </a:rPr>
              <a:t>s </a:t>
            </a:r>
            <a:r>
              <a:rPr lang="en-US" dirty="0">
                <a:latin typeface="Arial"/>
                <a:cs typeface="Arial"/>
              </a:rPr>
              <a:t>used to define </a:t>
            </a:r>
            <a:r>
              <a:rPr lang="en-US" dirty="0" smtClean="0">
                <a:latin typeface="Arial"/>
                <a:cs typeface="Arial"/>
              </a:rPr>
              <a:t>the direction of register X data to work as input or output and it is the register carrying the direction of the port X</a:t>
            </a:r>
            <a:endParaRPr lang="en-US" dirty="0">
              <a:latin typeface="Arial"/>
              <a:cs typeface="Arial"/>
            </a:endParaRPr>
          </a:p>
        </p:txBody>
      </p:sp>
      <p:sp>
        <p:nvSpPr>
          <p:cNvPr id="12" name="TextBox 11"/>
          <p:cNvSpPr txBox="1">
            <a:spLocks noChangeArrowheads="1"/>
          </p:cNvSpPr>
          <p:nvPr/>
        </p:nvSpPr>
        <p:spPr bwMode="auto">
          <a:xfrm>
            <a:off x="457200" y="4419600"/>
            <a:ext cx="8229600" cy="203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ourier New" charset="0"/>
                <a:cs typeface="Courier New" charset="0"/>
              </a:rPr>
              <a:t>Void main ( void )</a:t>
            </a:r>
          </a:p>
          <a:p>
            <a:pPr eaLnBrk="1" hangingPunct="1"/>
            <a:r>
              <a:rPr lang="en-US" sz="1800" dirty="0" smtClean="0">
                <a:latin typeface="Courier New" charset="0"/>
                <a:cs typeface="Courier New" charset="0"/>
              </a:rPr>
              <a:t>{</a:t>
            </a:r>
          </a:p>
          <a:p>
            <a:pPr eaLnBrk="1" hangingPunct="1"/>
            <a:r>
              <a:rPr lang="en-US" sz="1800" dirty="0">
                <a:latin typeface="Courier New" charset="0"/>
                <a:cs typeface="Courier New" charset="0"/>
              </a:rPr>
              <a:t> </a:t>
            </a:r>
            <a:r>
              <a:rPr lang="en-US" sz="1800" dirty="0" smtClean="0">
                <a:latin typeface="Courier New" charset="0"/>
                <a:cs typeface="Courier New" charset="0"/>
              </a:rPr>
              <a:t>  TRISB = 0 ;         </a:t>
            </a:r>
            <a:r>
              <a:rPr lang="en-US" sz="1800" dirty="0" smtClean="0">
                <a:solidFill>
                  <a:schemeClr val="accent4"/>
                </a:solidFill>
                <a:latin typeface="Courier New" charset="0"/>
                <a:cs typeface="Courier New" charset="0"/>
              </a:rPr>
              <a:t>// Make port B an output</a:t>
            </a:r>
          </a:p>
          <a:p>
            <a:pPr eaLnBrk="1" hangingPunct="1"/>
            <a:r>
              <a:rPr lang="en-US" sz="1800" dirty="0">
                <a:latin typeface="Courier New" charset="0"/>
                <a:cs typeface="Courier New" charset="0"/>
              </a:rPr>
              <a:t> </a:t>
            </a:r>
            <a:r>
              <a:rPr lang="en-US" sz="1800" dirty="0" smtClean="0">
                <a:latin typeface="Courier New" charset="0"/>
                <a:cs typeface="Courier New" charset="0"/>
              </a:rPr>
              <a:t>  TRISC = 1 ;         </a:t>
            </a:r>
            <a:r>
              <a:rPr lang="en-US" sz="1800" dirty="0" smtClean="0">
                <a:solidFill>
                  <a:srgbClr val="70A525"/>
                </a:solidFill>
                <a:latin typeface="Courier New" charset="0"/>
                <a:cs typeface="Courier New" charset="0"/>
              </a:rPr>
              <a:t>// Make port C an input</a:t>
            </a:r>
          </a:p>
          <a:p>
            <a:pPr eaLnBrk="1" hangingPunct="1"/>
            <a:r>
              <a:rPr lang="en-US" sz="1800" dirty="0" smtClean="0">
                <a:solidFill>
                  <a:srgbClr val="70A525"/>
                </a:solidFill>
                <a:latin typeface="Courier New" charset="0"/>
                <a:cs typeface="Courier New" charset="0"/>
              </a:rPr>
              <a:t>   </a:t>
            </a:r>
            <a:r>
              <a:rPr lang="en-US" sz="1800" dirty="0" smtClean="0">
                <a:latin typeface="Courier New" charset="0"/>
                <a:cs typeface="Courier New" charset="0"/>
              </a:rPr>
              <a:t>PORTB = 0 ;  	   </a:t>
            </a:r>
            <a:r>
              <a:rPr lang="en-US" sz="1800" dirty="0" smtClean="0">
                <a:solidFill>
                  <a:srgbClr val="70A525"/>
                </a:solidFill>
                <a:latin typeface="Courier New" charset="0"/>
                <a:cs typeface="Courier New" charset="0"/>
              </a:rPr>
              <a:t>// Assign value zero to port B</a:t>
            </a:r>
          </a:p>
          <a:p>
            <a:pPr eaLnBrk="1" hangingPunct="1"/>
            <a:r>
              <a:rPr lang="en-US" sz="1800" dirty="0" smtClean="0">
                <a:solidFill>
                  <a:srgbClr val="70A525"/>
                </a:solidFill>
                <a:latin typeface="Courier New" charset="0"/>
                <a:cs typeface="Courier New" charset="0"/>
              </a:rPr>
              <a:t>   </a:t>
            </a:r>
            <a:r>
              <a:rPr lang="en-US" sz="1800" dirty="0" smtClean="0">
                <a:latin typeface="Courier New" charset="0"/>
                <a:cs typeface="Courier New" charset="0"/>
              </a:rPr>
              <a:t>PORTCBITS.RC4 = 1;  </a:t>
            </a:r>
            <a:r>
              <a:rPr lang="en-US" sz="1800" dirty="0" smtClean="0">
                <a:solidFill>
                  <a:srgbClr val="70A525"/>
                </a:solidFill>
                <a:latin typeface="Courier New" charset="0"/>
                <a:cs typeface="Courier New" charset="0"/>
              </a:rPr>
              <a:t>// Assign value 1 to bit 4 port C</a:t>
            </a:r>
          </a:p>
          <a:p>
            <a:pPr eaLnBrk="1" hangingPunct="1"/>
            <a:r>
              <a:rPr lang="en-US" sz="1800" dirty="0">
                <a:latin typeface="Courier New" charset="0"/>
                <a:cs typeface="Courier New" charset="0"/>
              </a:rPr>
              <a:t>}</a:t>
            </a:r>
            <a:endParaRPr lang="en-US" sz="1800" dirty="0" smtClean="0">
              <a:latin typeface="Courier New" charset="0"/>
              <a:cs typeface="Courier New" charset="0"/>
            </a:endParaRPr>
          </a:p>
        </p:txBody>
      </p:sp>
      <p:sp>
        <p:nvSpPr>
          <p:cNvPr id="14" name="Rectangle 13"/>
          <p:cNvSpPr/>
          <p:nvPr/>
        </p:nvSpPr>
        <p:spPr>
          <a:xfrm>
            <a:off x="228600" y="2286000"/>
            <a:ext cx="8458200" cy="900246"/>
          </a:xfrm>
          <a:prstGeom prst="rect">
            <a:avLst/>
          </a:prstGeom>
        </p:spPr>
        <p:txBody>
          <a:bodyPr wrap="square">
            <a:spAutoFit/>
          </a:bodyPr>
          <a:lstStyle/>
          <a:p>
            <a:pPr algn="just">
              <a:lnSpc>
                <a:spcPct val="150000"/>
              </a:lnSpc>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PORTX </a:t>
            </a:r>
            <a:r>
              <a:rPr lang="en-US" dirty="0" smtClean="0">
                <a:latin typeface="Arial"/>
                <a:cs typeface="Arial"/>
              </a:rPr>
              <a:t>is </a:t>
            </a:r>
            <a:r>
              <a:rPr lang="en-US" dirty="0">
                <a:latin typeface="Arial"/>
                <a:cs typeface="Arial"/>
              </a:rPr>
              <a:t>used to define </a:t>
            </a:r>
            <a:r>
              <a:rPr lang="en-US" dirty="0" smtClean="0">
                <a:latin typeface="Arial"/>
                <a:cs typeface="Arial"/>
              </a:rPr>
              <a:t>the data of port X and it is the register carrying the data of this port</a:t>
            </a:r>
            <a:endParaRPr lang="en-US" dirty="0">
              <a:latin typeface="Arial"/>
              <a:cs typeface="Arial"/>
            </a:endParaRPr>
          </a:p>
        </p:txBody>
      </p:sp>
      <p:sp>
        <p:nvSpPr>
          <p:cNvPr id="17" name="Rectangle 16"/>
          <p:cNvSpPr/>
          <p:nvPr/>
        </p:nvSpPr>
        <p:spPr>
          <a:xfrm>
            <a:off x="228600" y="3505200"/>
            <a:ext cx="8458200" cy="484748"/>
          </a:xfrm>
          <a:prstGeom prst="rect">
            <a:avLst/>
          </a:prstGeom>
        </p:spPr>
        <p:txBody>
          <a:bodyPr wrap="square">
            <a:spAutoFit/>
          </a:bodyPr>
          <a:lstStyle/>
          <a:p>
            <a:pPr algn="just">
              <a:lnSpc>
                <a:spcPct val="150000"/>
              </a:lnSpc>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PORTXbits.RX4</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 </a:t>
            </a:r>
            <a:r>
              <a:rPr lang="en-US" dirty="0" smtClean="0">
                <a:latin typeface="Arial"/>
                <a:cs typeface="Arial"/>
              </a:rPr>
              <a:t>is </a:t>
            </a:r>
            <a:r>
              <a:rPr lang="en-US" dirty="0">
                <a:latin typeface="Arial"/>
                <a:cs typeface="Arial"/>
              </a:rPr>
              <a:t>used to define </a:t>
            </a:r>
            <a:r>
              <a:rPr lang="en-US" dirty="0" smtClean="0">
                <a:latin typeface="Arial"/>
                <a:cs typeface="Arial"/>
              </a:rPr>
              <a:t>the data of port X bit number 4 for example</a:t>
            </a:r>
            <a:endParaRPr lang="en-US" dirty="0">
              <a:latin typeface="Arial"/>
              <a:cs typeface="Arial"/>
            </a:endParaRPr>
          </a:p>
        </p:txBody>
      </p:sp>
    </p:spTree>
    <p:extLst>
      <p:ext uri="{BB962C8B-B14F-4D97-AF65-F5344CB8AC3E}">
        <p14:creationId xmlns:p14="http://schemas.microsoft.com/office/powerpoint/2010/main" val="16239450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00200"/>
            <a:ext cx="8229600" cy="5356851"/>
          </a:xfrm>
          <a:prstGeom prst="rect">
            <a:avLst/>
          </a:prstGeom>
          <a:noFill/>
          <a:ln>
            <a:noFill/>
          </a:ln>
          <a:effectLst/>
        </p:spPr>
        <p:txBody>
          <a:bodyPr>
            <a:spAutoFit/>
          </a:bodyPr>
          <a:lstStyle/>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Software installation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Include statement and definition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Main method and file structure</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Variables and data types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Arrays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Conditional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Loops and iteration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Registers names </a:t>
            </a: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&amp;data </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direction</a:t>
            </a:r>
          </a:p>
          <a:p>
            <a:pPr marL="457200" indent="-457200">
              <a:lnSpc>
                <a:spcPct val="130000"/>
              </a:lnSpc>
              <a:buFontTx/>
              <a:buAutoNum type="arabicParenR"/>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Methods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Operators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Examples</a:t>
            </a:r>
          </a:p>
          <a:p>
            <a:pPr marL="457200" indent="-457200">
              <a:lnSpc>
                <a:spcPct val="130000"/>
              </a:lnSpc>
              <a:buFontTx/>
              <a:buAutoNum type="arabicParenR"/>
              <a:defRPr/>
            </a:pPr>
            <a:endParaRPr lang="en-US" sz="2200" dirty="0">
              <a:ln>
                <a:solidFill>
                  <a:schemeClr val="bg1"/>
                </a:solidFill>
              </a:ln>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Arial"/>
              <a:cs typeface="Arial"/>
            </a:endParaRPr>
          </a:p>
        </p:txBody>
      </p:sp>
      <p:sp>
        <p:nvSpPr>
          <p:cNvPr id="7" name="Title 1"/>
          <p:cNvSpPr txBox="1">
            <a:spLocks/>
          </p:cNvSpPr>
          <p:nvPr/>
        </p:nvSpPr>
        <p:spPr>
          <a:xfrm>
            <a:off x="0" y="24824"/>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gn="ct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Outline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03" name="Picture 1" descr="skd188256sd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81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095112"/>
      </p:ext>
    </p:extLst>
  </p:cSld>
  <p:clrMapOvr>
    <a:masterClrMapping/>
  </p:clrMapOvr>
  <mc:AlternateContent xmlns:mc="http://schemas.openxmlformats.org/markup-compatibility/2006">
    <mc:Choice xmlns:p14="http://schemas.microsoft.com/office/powerpoint/2010/main" Requires="p14">
      <p:transition spd="slow">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 Methods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228600" y="1066800"/>
            <a:ext cx="8458200" cy="1315745"/>
          </a:xfrm>
          <a:prstGeom prst="rect">
            <a:avLst/>
          </a:prstGeom>
        </p:spPr>
        <p:txBody>
          <a:bodyPr wrap="square">
            <a:spAutoFit/>
          </a:bodyPr>
          <a:lstStyle/>
          <a:p>
            <a:pPr algn="just">
              <a:lnSpc>
                <a:spcPct val="150000"/>
              </a:lnSpc>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Sometimes you need to break your program to smaller parts in order to have flexible and reliable program because the first step to solve any problem is to break it down to solvable smaller problems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pic>
        <p:nvPicPr>
          <p:cNvPr id="2" name="Picture 1" descr="Screen Shot 2011-11-26 at 8.02.39 PM.png"/>
          <p:cNvPicPr>
            <a:picLocks noChangeAspect="1"/>
          </p:cNvPicPr>
          <p:nvPr/>
        </p:nvPicPr>
        <p:blipFill rotWithShape="1">
          <a:blip r:embed="rId3">
            <a:extLst>
              <a:ext uri="{28A0092B-C50C-407E-A947-70E740481C1C}">
                <a14:useLocalDpi xmlns:a14="http://schemas.microsoft.com/office/drawing/2010/main" val="0"/>
              </a:ext>
            </a:extLst>
          </a:blip>
          <a:srcRect l="2134" t="7689" r="1815" b="3107"/>
          <a:stretch/>
        </p:blipFill>
        <p:spPr>
          <a:xfrm>
            <a:off x="1135529" y="2891118"/>
            <a:ext cx="6962589" cy="1299882"/>
          </a:xfrm>
          <a:prstGeom prst="rect">
            <a:avLst/>
          </a:prstGeom>
        </p:spPr>
      </p:pic>
      <p:sp>
        <p:nvSpPr>
          <p:cNvPr id="6" name="Rectangle 5"/>
          <p:cNvSpPr/>
          <p:nvPr/>
        </p:nvSpPr>
        <p:spPr>
          <a:xfrm>
            <a:off x="304800" y="4586154"/>
            <a:ext cx="8458200" cy="900246"/>
          </a:xfrm>
          <a:prstGeom prst="rect">
            <a:avLst/>
          </a:prstGeom>
        </p:spPr>
        <p:txBody>
          <a:bodyPr wrap="square">
            <a:spAutoFit/>
          </a:bodyPr>
          <a:lstStyle/>
          <a:p>
            <a:pPr algn="just">
              <a:lnSpc>
                <a:spcPct val="150000"/>
              </a:lnSpc>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 we have the main method the organizer to the class that will invoke any other method created inside the class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
        <p:nvSpPr>
          <p:cNvPr id="8" name="Rectangle 7"/>
          <p:cNvSpPr/>
          <p:nvPr/>
        </p:nvSpPr>
        <p:spPr>
          <a:xfrm>
            <a:off x="304800" y="5715000"/>
            <a:ext cx="8458200" cy="484748"/>
          </a:xfrm>
          <a:prstGeom prst="rect">
            <a:avLst/>
          </a:prstGeom>
        </p:spPr>
        <p:txBody>
          <a:bodyPr wrap="square">
            <a:spAutoFit/>
          </a:bodyPr>
          <a:lstStyle/>
          <a:p>
            <a:pPr algn="just">
              <a:lnSpc>
                <a:spcPct val="150000"/>
              </a:lnSpc>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Take Care that : creating and calling methods in C is a little bit different from JAVA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p:txBody>
      </p:sp>
    </p:spTree>
    <p:extLst>
      <p:ext uri="{BB962C8B-B14F-4D97-AF65-F5344CB8AC3E}">
        <p14:creationId xmlns:p14="http://schemas.microsoft.com/office/powerpoint/2010/main" val="205000338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 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TextBox 11"/>
          <p:cNvSpPr txBox="1">
            <a:spLocks noChangeArrowheads="1"/>
          </p:cNvSpPr>
          <p:nvPr/>
        </p:nvSpPr>
        <p:spPr bwMode="auto">
          <a:xfrm>
            <a:off x="457200" y="1370885"/>
            <a:ext cx="8229600" cy="4801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ourier New" charset="0"/>
                <a:cs typeface="Courier New" charset="0"/>
              </a:rPr>
              <a:t>#include &lt;16f877a.h&gt; ;</a:t>
            </a:r>
          </a:p>
          <a:p>
            <a:pPr eaLnBrk="1" hangingPunct="1"/>
            <a:r>
              <a:rPr lang="en-US" sz="1800" dirty="0">
                <a:latin typeface="Courier New" charset="0"/>
                <a:cs typeface="Courier New" charset="0"/>
              </a:rPr>
              <a:t>i</a:t>
            </a:r>
            <a:r>
              <a:rPr lang="en-US" sz="1800" dirty="0" smtClean="0">
                <a:latin typeface="Courier New" charset="0"/>
                <a:cs typeface="Courier New" charset="0"/>
              </a:rPr>
              <a:t>nt add (int x , int y); </a:t>
            </a:r>
          </a:p>
          <a:p>
            <a:pPr eaLnBrk="1" hangingPunct="1"/>
            <a:r>
              <a:rPr lang="en-US" sz="1800" dirty="0" smtClean="0">
                <a:solidFill>
                  <a:schemeClr val="accent4"/>
                </a:solidFill>
                <a:latin typeface="Courier New" charset="0"/>
                <a:cs typeface="Courier New" charset="0"/>
              </a:rPr>
              <a:t>// the definition of the method should be written here</a:t>
            </a:r>
          </a:p>
          <a:p>
            <a:pPr eaLnBrk="1" hangingPunct="1"/>
            <a:endParaRPr lang="en-US" sz="1800" dirty="0" smtClean="0">
              <a:latin typeface="Courier New" charset="0"/>
              <a:cs typeface="Courier New" charset="0"/>
            </a:endParaRPr>
          </a:p>
          <a:p>
            <a:pPr eaLnBrk="1" hangingPunct="1"/>
            <a:r>
              <a:rPr lang="en-US" sz="1800" dirty="0" smtClean="0">
                <a:latin typeface="Courier New" charset="0"/>
                <a:cs typeface="Courier New" charset="0"/>
              </a:rPr>
              <a:t>Void main ( void )</a:t>
            </a:r>
          </a:p>
          <a:p>
            <a:pPr eaLnBrk="1" hangingPunct="1"/>
            <a:r>
              <a:rPr lang="en-US" sz="1800" dirty="0" smtClean="0">
                <a:latin typeface="Courier New" charset="0"/>
                <a:cs typeface="Courier New" charset="0"/>
              </a:rPr>
              <a:t>{</a:t>
            </a:r>
          </a:p>
          <a:p>
            <a:pPr eaLnBrk="1" hangingPunct="1"/>
            <a:r>
              <a:rPr lang="en-US" sz="1800" dirty="0">
                <a:latin typeface="Courier New" charset="0"/>
                <a:cs typeface="Courier New" charset="0"/>
              </a:rPr>
              <a:t> </a:t>
            </a:r>
            <a:r>
              <a:rPr lang="en-US" sz="1800" dirty="0" smtClean="0">
                <a:latin typeface="Courier New" charset="0"/>
                <a:cs typeface="Courier New" charset="0"/>
              </a:rPr>
              <a:t>    int a = 5;</a:t>
            </a:r>
          </a:p>
          <a:p>
            <a:pPr eaLnBrk="1" hangingPunct="1"/>
            <a:r>
              <a:rPr lang="en-US" sz="1800" dirty="0">
                <a:latin typeface="Courier New" charset="0"/>
                <a:cs typeface="Courier New" charset="0"/>
              </a:rPr>
              <a:t> </a:t>
            </a:r>
            <a:r>
              <a:rPr lang="en-US" sz="1800" dirty="0" smtClean="0">
                <a:latin typeface="Courier New" charset="0"/>
                <a:cs typeface="Courier New" charset="0"/>
              </a:rPr>
              <a:t>    int b = 7 ;</a:t>
            </a:r>
          </a:p>
          <a:p>
            <a:pPr eaLnBrk="1" hangingPunct="1"/>
            <a:r>
              <a:rPr lang="en-US" sz="1800" dirty="0">
                <a:latin typeface="Courier New" charset="0"/>
                <a:cs typeface="Courier New" charset="0"/>
              </a:rPr>
              <a:t> </a:t>
            </a:r>
            <a:r>
              <a:rPr lang="en-US" sz="1800" dirty="0" smtClean="0">
                <a:latin typeface="Courier New" charset="0"/>
                <a:cs typeface="Courier New" charset="0"/>
              </a:rPr>
              <a:t>    </a:t>
            </a:r>
            <a:r>
              <a:rPr lang="en-US" sz="1800" dirty="0" err="1" smtClean="0">
                <a:latin typeface="Courier New" charset="0"/>
                <a:cs typeface="Courier New" charset="0"/>
              </a:rPr>
              <a:t>printf</a:t>
            </a:r>
            <a:r>
              <a:rPr lang="en-US" sz="1800" dirty="0" smtClean="0">
                <a:latin typeface="Courier New" charset="0"/>
                <a:cs typeface="Courier New" charset="0"/>
              </a:rPr>
              <a:t>(“the result is =“ + add(a , b));</a:t>
            </a:r>
          </a:p>
          <a:p>
            <a:pPr eaLnBrk="1" hangingPunct="1"/>
            <a:r>
              <a:rPr lang="en-US" sz="1800" dirty="0" smtClean="0">
                <a:latin typeface="Courier New" charset="0"/>
                <a:cs typeface="Courier New" charset="0"/>
              </a:rPr>
              <a:t>}</a:t>
            </a:r>
          </a:p>
          <a:p>
            <a:pPr eaLnBrk="1" hangingPunct="1"/>
            <a:endParaRPr lang="en-US" sz="1800" dirty="0" smtClean="0">
              <a:latin typeface="Courier New" charset="0"/>
              <a:cs typeface="Courier New" charset="0"/>
            </a:endParaRPr>
          </a:p>
          <a:p>
            <a:pPr eaLnBrk="1" hangingPunct="1"/>
            <a:r>
              <a:rPr lang="en-US" sz="1800" dirty="0" smtClean="0">
                <a:solidFill>
                  <a:schemeClr val="accent4"/>
                </a:solidFill>
                <a:latin typeface="Courier New" charset="0"/>
                <a:cs typeface="Courier New" charset="0"/>
              </a:rPr>
              <a:t>// method to be invoked by the main method in C- class</a:t>
            </a:r>
            <a:endParaRPr lang="en-US" sz="1800" dirty="0">
              <a:latin typeface="Courier New" charset="0"/>
              <a:cs typeface="Courier New" charset="0"/>
            </a:endParaRPr>
          </a:p>
          <a:p>
            <a:pPr eaLnBrk="1" hangingPunct="1"/>
            <a:r>
              <a:rPr lang="en-US" sz="1800" dirty="0">
                <a:latin typeface="Courier New" charset="0"/>
                <a:cs typeface="Courier New" charset="0"/>
              </a:rPr>
              <a:t>i</a:t>
            </a:r>
            <a:r>
              <a:rPr lang="en-US" sz="1800" dirty="0" smtClean="0">
                <a:latin typeface="Courier New" charset="0"/>
                <a:cs typeface="Courier New" charset="0"/>
              </a:rPr>
              <a:t>nt  add (int s , int r )</a:t>
            </a:r>
          </a:p>
          <a:p>
            <a:pPr eaLnBrk="1" hangingPunct="1"/>
            <a:r>
              <a:rPr lang="en-US" sz="1800" dirty="0" smtClean="0">
                <a:latin typeface="Courier New" charset="0"/>
                <a:cs typeface="Courier New" charset="0"/>
              </a:rPr>
              <a:t>{</a:t>
            </a:r>
          </a:p>
          <a:p>
            <a:pPr eaLnBrk="1" hangingPunct="1"/>
            <a:r>
              <a:rPr lang="en-US" sz="1800" dirty="0">
                <a:latin typeface="Courier New" charset="0"/>
                <a:cs typeface="Courier New" charset="0"/>
              </a:rPr>
              <a:t> </a:t>
            </a:r>
            <a:r>
              <a:rPr lang="en-US" sz="1800" dirty="0" smtClean="0">
                <a:latin typeface="Courier New" charset="0"/>
                <a:cs typeface="Courier New" charset="0"/>
              </a:rPr>
              <a:t>    int z = </a:t>
            </a:r>
            <a:r>
              <a:rPr lang="en-US" sz="1800" dirty="0" err="1" smtClean="0">
                <a:latin typeface="Courier New" charset="0"/>
                <a:cs typeface="Courier New" charset="0"/>
              </a:rPr>
              <a:t>s+r</a:t>
            </a:r>
            <a:r>
              <a:rPr lang="en-US" sz="1800" dirty="0" smtClean="0">
                <a:latin typeface="Courier New" charset="0"/>
                <a:cs typeface="Courier New" charset="0"/>
              </a:rPr>
              <a:t>;     </a:t>
            </a:r>
          </a:p>
          <a:p>
            <a:pPr eaLnBrk="1" hangingPunct="1"/>
            <a:r>
              <a:rPr lang="en-US" sz="1800" dirty="0" smtClean="0">
                <a:latin typeface="Courier New" charset="0"/>
                <a:cs typeface="Courier New" charset="0"/>
              </a:rPr>
              <a:t>     return z ;</a:t>
            </a:r>
            <a:br>
              <a:rPr lang="en-US" sz="1800" dirty="0" smtClean="0">
                <a:latin typeface="Courier New" charset="0"/>
                <a:cs typeface="Courier New" charset="0"/>
              </a:rPr>
            </a:br>
            <a:r>
              <a:rPr lang="en-US" sz="1800" dirty="0" smtClean="0">
                <a:latin typeface="Courier New" charset="0"/>
                <a:cs typeface="Courier New" charset="0"/>
              </a:rPr>
              <a:t>}</a:t>
            </a:r>
          </a:p>
        </p:txBody>
      </p:sp>
    </p:spTree>
    <p:extLst>
      <p:ext uri="{BB962C8B-B14F-4D97-AF65-F5344CB8AC3E}">
        <p14:creationId xmlns:p14="http://schemas.microsoft.com/office/powerpoint/2010/main" val="39550610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593771"/>
            <a:ext cx="8229600" cy="4916731"/>
          </a:xfrm>
          <a:prstGeom prst="rect">
            <a:avLst/>
          </a:prstGeom>
          <a:noFill/>
          <a:ln>
            <a:noFill/>
          </a:ln>
          <a:effectLst/>
        </p:spPr>
        <p:txBody>
          <a:bodyPr>
            <a:spAutoFit/>
          </a:bodyPr>
          <a:lstStyle/>
          <a:p>
            <a:pPr marL="457200" indent="-457200">
              <a:lnSpc>
                <a:spcPct val="130000"/>
              </a:lnSpc>
              <a:buFontTx/>
              <a:buAutoNum type="arabicParenR"/>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Software installation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Include statement and definition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Main method and file structure</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Variables and data types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Arrays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Conditional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Loops and iteration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Registers names and data direction</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Methods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Operators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Examples</a:t>
            </a:r>
          </a:p>
        </p:txBody>
      </p:sp>
      <p:sp>
        <p:nvSpPr>
          <p:cNvPr id="7" name="Title 1"/>
          <p:cNvSpPr txBox="1">
            <a:spLocks/>
          </p:cNvSpPr>
          <p:nvPr/>
        </p:nvSpPr>
        <p:spPr>
          <a:xfrm>
            <a:off x="0" y="24824"/>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gn="ct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Outline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435" name="Picture 1" descr="skd188256sd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81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00200"/>
            <a:ext cx="8229600" cy="5356851"/>
          </a:xfrm>
          <a:prstGeom prst="rect">
            <a:avLst/>
          </a:prstGeom>
          <a:noFill/>
          <a:ln>
            <a:noFill/>
          </a:ln>
          <a:effectLst/>
        </p:spPr>
        <p:txBody>
          <a:bodyPr>
            <a:spAutoFit/>
          </a:bodyPr>
          <a:lstStyle/>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Software installation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Include statement and definition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Main method and file structure</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Variables and data types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Arrays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Conditional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Loops and iteration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Registers names </a:t>
            </a: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&amp;data </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direction</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Methods</a:t>
            </a: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 </a:t>
            </a:r>
          </a:p>
          <a:p>
            <a:pPr marL="457200" indent="-457200">
              <a:lnSpc>
                <a:spcPct val="130000"/>
              </a:lnSpc>
              <a:buFontTx/>
              <a:buAutoNum type="arabicParenR"/>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Operators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Examples</a:t>
            </a:r>
          </a:p>
          <a:p>
            <a:pPr marL="457200" indent="-457200">
              <a:lnSpc>
                <a:spcPct val="130000"/>
              </a:lnSpc>
              <a:buFontTx/>
              <a:buAutoNum type="arabicParenR"/>
              <a:defRPr/>
            </a:pPr>
            <a:endParaRPr lang="en-US" sz="2200" dirty="0">
              <a:ln>
                <a:solidFill>
                  <a:schemeClr val="bg1"/>
                </a:solidFill>
              </a:ln>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Arial"/>
              <a:cs typeface="Arial"/>
            </a:endParaRPr>
          </a:p>
        </p:txBody>
      </p:sp>
      <p:sp>
        <p:nvSpPr>
          <p:cNvPr id="7" name="Title 1"/>
          <p:cNvSpPr txBox="1">
            <a:spLocks/>
          </p:cNvSpPr>
          <p:nvPr/>
        </p:nvSpPr>
        <p:spPr>
          <a:xfrm>
            <a:off x="0" y="24824"/>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gn="ct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Outline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03" name="Picture 1" descr="skd188256sd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81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60688"/>
      </p:ext>
    </p:extLst>
  </p:cSld>
  <p:clrMapOvr>
    <a:masterClrMapping/>
  </p:clrMapOvr>
  <mc:AlternateContent xmlns:mc="http://schemas.openxmlformats.org/markup-compatibility/2006">
    <mc:Choice xmlns:p14="http://schemas.microsoft.com/office/powerpoint/2010/main" Requires="p14">
      <p:transition spd="slow">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 Operators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152400" y="838200"/>
            <a:ext cx="4343400" cy="484748"/>
          </a:xfrm>
          <a:prstGeom prst="rect">
            <a:avLst/>
          </a:prstGeom>
        </p:spPr>
        <p:txBody>
          <a:bodyPr wrap="square">
            <a:spAutoFit/>
          </a:bodyPr>
          <a:lstStyle/>
          <a:p>
            <a:pPr algn="just">
              <a:lnSpc>
                <a:spcPct val="150000"/>
              </a:lnSpc>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Assume </a:t>
            </a:r>
            <a:r>
              <a:rPr lang="en-US" dirty="0" smtClean="0">
                <a:latin typeface="Arial"/>
                <a:cs typeface="Arial"/>
              </a:rPr>
              <a:t>we have to operands a and b</a:t>
            </a:r>
            <a:endParaRPr lang="en-US" dirty="0">
              <a:latin typeface="Arial"/>
              <a:cs typeface="Arial"/>
            </a:endParaRPr>
          </a:p>
        </p:txBody>
      </p:sp>
      <p:pic>
        <p:nvPicPr>
          <p:cNvPr id="3" name="Picture 2" descr="Screen Shot 2011-11-26 at 8.15.11 PM.png"/>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2587" t="4140" r="2097" b="3812"/>
          <a:stretch/>
        </p:blipFill>
        <p:spPr>
          <a:xfrm>
            <a:off x="457200" y="2667000"/>
            <a:ext cx="3505200" cy="2233707"/>
          </a:xfrm>
          <a:prstGeom prst="rect">
            <a:avLst/>
          </a:prstGeom>
        </p:spPr>
      </p:pic>
      <p:pic>
        <p:nvPicPr>
          <p:cNvPr id="4" name="Picture 3" descr="Screen Shot 2011-11-26 at 8.15.26 PM.png"/>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1531" t="7745" r="2310" b="5980"/>
          <a:stretch/>
        </p:blipFill>
        <p:spPr>
          <a:xfrm>
            <a:off x="4955988" y="1447800"/>
            <a:ext cx="3502212" cy="1314825"/>
          </a:xfrm>
          <a:prstGeom prst="rect">
            <a:avLst/>
          </a:prstGeom>
        </p:spPr>
      </p:pic>
      <p:sp>
        <p:nvSpPr>
          <p:cNvPr id="5" name="Rectangle 4"/>
          <p:cNvSpPr/>
          <p:nvPr/>
        </p:nvSpPr>
        <p:spPr>
          <a:xfrm>
            <a:off x="914400" y="4953000"/>
            <a:ext cx="2660141" cy="369332"/>
          </a:xfrm>
          <a:prstGeom prst="rect">
            <a:avLst/>
          </a:prstGeom>
        </p:spPr>
        <p:txBody>
          <a:bodyPr wrap="none">
            <a:spAutoFit/>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Comparison operators</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3" name="Rectangle 12"/>
          <p:cNvSpPr/>
          <p:nvPr/>
        </p:nvSpPr>
        <p:spPr>
          <a:xfrm>
            <a:off x="5715000" y="2819400"/>
            <a:ext cx="2121494" cy="369332"/>
          </a:xfrm>
          <a:prstGeom prst="rect">
            <a:avLst/>
          </a:prstGeom>
        </p:spPr>
        <p:txBody>
          <a:bodyPr wrap="none">
            <a:spAutoFit/>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Logical operators</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6" name="Picture 15" descr="Screen Shot 2011-11-26 at 8.19.07 PM.png"/>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l="2011" t="4359" r="2995" b="4483"/>
          <a:stretch/>
        </p:blipFill>
        <p:spPr>
          <a:xfrm>
            <a:off x="4876800" y="3962400"/>
            <a:ext cx="3469341" cy="2061882"/>
          </a:xfrm>
          <a:prstGeom prst="rect">
            <a:avLst/>
          </a:prstGeom>
        </p:spPr>
      </p:pic>
      <p:sp>
        <p:nvSpPr>
          <p:cNvPr id="18" name="Rectangle 17"/>
          <p:cNvSpPr/>
          <p:nvPr/>
        </p:nvSpPr>
        <p:spPr>
          <a:xfrm>
            <a:off x="5612689" y="6172200"/>
            <a:ext cx="2121607" cy="369332"/>
          </a:xfrm>
          <a:prstGeom prst="rect">
            <a:avLst/>
          </a:prstGeom>
        </p:spPr>
        <p:txBody>
          <a:bodyPr wrap="none">
            <a:spAutoFit/>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Bitwise operators</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081538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 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381000" y="838200"/>
            <a:ext cx="4343400" cy="484748"/>
          </a:xfrm>
          <a:prstGeom prst="rect">
            <a:avLst/>
          </a:prstGeom>
        </p:spPr>
        <p:txBody>
          <a:bodyPr wrap="square">
            <a:spAutoFit/>
          </a:bodyPr>
          <a:lstStyle/>
          <a:p>
            <a:pPr algn="just">
              <a:lnSpc>
                <a:spcPct val="150000"/>
              </a:lnSpc>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Assume </a:t>
            </a:r>
            <a:r>
              <a:rPr lang="en-US" dirty="0" smtClean="0">
                <a:latin typeface="Arial"/>
                <a:cs typeface="Arial"/>
              </a:rPr>
              <a:t>we have to operands a and b</a:t>
            </a:r>
            <a:endParaRPr lang="en-US" dirty="0">
              <a:latin typeface="Arial"/>
              <a:cs typeface="Arial"/>
            </a:endParaRPr>
          </a:p>
        </p:txBody>
      </p:sp>
      <p:sp>
        <p:nvSpPr>
          <p:cNvPr id="5" name="Rectangle 4"/>
          <p:cNvSpPr/>
          <p:nvPr/>
        </p:nvSpPr>
        <p:spPr>
          <a:xfrm>
            <a:off x="1228172" y="5867400"/>
            <a:ext cx="2531425" cy="369332"/>
          </a:xfrm>
          <a:prstGeom prst="rect">
            <a:avLst/>
          </a:prstGeom>
        </p:spPr>
        <p:txBody>
          <a:bodyPr wrap="none">
            <a:spAutoFit/>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Compound operators</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3" name="Rectangle 12"/>
          <p:cNvSpPr/>
          <p:nvPr/>
        </p:nvSpPr>
        <p:spPr>
          <a:xfrm>
            <a:off x="5791200" y="5879068"/>
            <a:ext cx="2455007" cy="369332"/>
          </a:xfrm>
          <a:prstGeom prst="rect">
            <a:avLst/>
          </a:prstGeom>
        </p:spPr>
        <p:txBody>
          <a:bodyPr wrap="none">
            <a:spAutoFit/>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Arithmetic operators</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2" name="Picture 1" descr="Screen Shot 2011-11-26 at 8.18.52 PM.png"/>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926" t="2475" r="2595" b="2876"/>
          <a:stretch/>
        </p:blipFill>
        <p:spPr>
          <a:xfrm>
            <a:off x="381000" y="1600200"/>
            <a:ext cx="4368520" cy="4191000"/>
          </a:xfrm>
          <a:prstGeom prst="rect">
            <a:avLst/>
          </a:prstGeom>
        </p:spPr>
      </p:pic>
      <p:pic>
        <p:nvPicPr>
          <p:cNvPr id="8" name="Picture 7" descr="Screen Shot 2011-11-26 at 8.22.19 PM.png"/>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3326" t="1751" r="2328" b="2574"/>
          <a:stretch/>
        </p:blipFill>
        <p:spPr>
          <a:xfrm>
            <a:off x="5029200" y="1600199"/>
            <a:ext cx="3505200" cy="4191001"/>
          </a:xfrm>
          <a:prstGeom prst="rect">
            <a:avLst/>
          </a:prstGeom>
        </p:spPr>
      </p:pic>
    </p:spTree>
    <p:extLst>
      <p:ext uri="{BB962C8B-B14F-4D97-AF65-F5344CB8AC3E}">
        <p14:creationId xmlns:p14="http://schemas.microsoft.com/office/powerpoint/2010/main" val="113092328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00200"/>
            <a:ext cx="8229600" cy="5356851"/>
          </a:xfrm>
          <a:prstGeom prst="rect">
            <a:avLst/>
          </a:prstGeom>
          <a:noFill/>
          <a:ln>
            <a:noFill/>
          </a:ln>
          <a:effectLst/>
        </p:spPr>
        <p:txBody>
          <a:bodyPr>
            <a:spAutoFit/>
          </a:bodyPr>
          <a:lstStyle/>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Software installation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Include statement and definition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Main method and file structure</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Variables and data types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Arrays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Conditional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Loops and iteration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Registers names </a:t>
            </a: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&amp;data </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direction</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Methods</a:t>
            </a: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Operators</a:t>
            </a:r>
          </a:p>
          <a:p>
            <a:pPr marL="457200" indent="-457200">
              <a:lnSpc>
                <a:spcPct val="130000"/>
              </a:lnSpc>
              <a:buFontTx/>
              <a:buAutoNum type="arabicParenR"/>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Examples</a:t>
            </a:r>
          </a:p>
          <a:p>
            <a:pPr marL="457200" indent="-457200">
              <a:lnSpc>
                <a:spcPct val="130000"/>
              </a:lnSpc>
              <a:buFontTx/>
              <a:buAutoNum type="arabicParenR"/>
              <a:defRPr/>
            </a:pPr>
            <a:endParaRPr lang="en-US" sz="2200" dirty="0">
              <a:ln>
                <a:solidFill>
                  <a:schemeClr val="bg1"/>
                </a:solidFill>
              </a:ln>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Arial"/>
              <a:cs typeface="Arial"/>
            </a:endParaRPr>
          </a:p>
        </p:txBody>
      </p:sp>
      <p:sp>
        <p:nvSpPr>
          <p:cNvPr id="7" name="Title 1"/>
          <p:cNvSpPr txBox="1">
            <a:spLocks/>
          </p:cNvSpPr>
          <p:nvPr/>
        </p:nvSpPr>
        <p:spPr>
          <a:xfrm>
            <a:off x="0" y="24824"/>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gn="ct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Outline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03" name="Picture 1" descr="skd188256sd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81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2458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(11) Example (1)</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TextBox 11"/>
          <p:cNvSpPr txBox="1">
            <a:spLocks noChangeArrowheads="1"/>
          </p:cNvSpPr>
          <p:nvPr/>
        </p:nvSpPr>
        <p:spPr bwMode="auto">
          <a:xfrm>
            <a:off x="457200" y="2209800"/>
            <a:ext cx="8229600" cy="4247317"/>
          </a:xfrm>
          <a:prstGeom prst="rect">
            <a:avLst/>
          </a:prstGeom>
          <a:solidFill>
            <a:schemeClr val="bg1"/>
          </a:solidFill>
          <a:ln w="9525">
            <a:solidFill>
              <a:srgbClr val="FFFFFF"/>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smtClean="0">
              <a:latin typeface="Courier New"/>
              <a:cs typeface="Courier New"/>
            </a:endParaRPr>
          </a:p>
          <a:p>
            <a:pPr eaLnBrk="1" hangingPunct="1"/>
            <a:r>
              <a:rPr lang="en-US" sz="1800" dirty="0" smtClean="0">
                <a:latin typeface="Courier New"/>
                <a:cs typeface="Courier New"/>
              </a:rPr>
              <a:t>#include &lt;16f877a.h&gt; ;</a:t>
            </a:r>
            <a:r>
              <a:rPr lang="en-US" sz="1800" dirty="0" smtClean="0">
                <a:solidFill>
                  <a:srgbClr val="70A525"/>
                </a:solidFill>
                <a:latin typeface="Courier New"/>
                <a:cs typeface="Courier New"/>
              </a:rPr>
              <a:t>// for TRISB and PORTB declarations</a:t>
            </a:r>
          </a:p>
          <a:p>
            <a:endParaRPr lang="en-US" sz="1800" dirty="0">
              <a:solidFill>
                <a:srgbClr val="70A525"/>
              </a:solidFill>
              <a:latin typeface="Courier New"/>
              <a:cs typeface="Courier New"/>
            </a:endParaRPr>
          </a:p>
          <a:p>
            <a:r>
              <a:rPr lang="en-US" sz="1800" dirty="0" smtClean="0">
                <a:latin typeface="Courier New"/>
                <a:cs typeface="Courier New"/>
              </a:rPr>
              <a:t>void </a:t>
            </a:r>
            <a:r>
              <a:rPr lang="en-US" sz="1800" dirty="0">
                <a:latin typeface="Courier New"/>
                <a:cs typeface="Courier New"/>
              </a:rPr>
              <a:t>main(void) </a:t>
            </a:r>
            <a:endParaRPr lang="en-US" sz="1800" dirty="0" smtClean="0">
              <a:latin typeface="Courier New"/>
              <a:cs typeface="Courier New"/>
            </a:endParaRPr>
          </a:p>
          <a:p>
            <a:r>
              <a:rPr lang="en-US" sz="1800" dirty="0" smtClean="0">
                <a:latin typeface="Courier New"/>
                <a:cs typeface="Courier New"/>
              </a:rPr>
              <a:t>{ </a:t>
            </a:r>
          </a:p>
          <a:p>
            <a:endParaRPr lang="en-US" sz="1800" dirty="0" smtClean="0">
              <a:latin typeface="Courier New"/>
              <a:cs typeface="Courier New"/>
            </a:endParaRPr>
          </a:p>
          <a:p>
            <a:r>
              <a:rPr lang="en-US" sz="1800" dirty="0">
                <a:latin typeface="Courier New"/>
                <a:cs typeface="Courier New"/>
              </a:rPr>
              <a:t> </a:t>
            </a:r>
            <a:r>
              <a:rPr lang="en-US" sz="1800" dirty="0" smtClean="0">
                <a:latin typeface="Courier New"/>
                <a:cs typeface="Courier New"/>
              </a:rPr>
              <a:t>   TRISB </a:t>
            </a:r>
            <a:r>
              <a:rPr lang="en-US" sz="1800" dirty="0">
                <a:latin typeface="Courier New"/>
                <a:cs typeface="Courier New"/>
              </a:rPr>
              <a:t>=0; </a:t>
            </a:r>
            <a:r>
              <a:rPr lang="en-US" sz="1800" dirty="0" smtClean="0">
                <a:latin typeface="Courier New"/>
                <a:cs typeface="Courier New"/>
              </a:rPr>
              <a:t>    </a:t>
            </a:r>
            <a:r>
              <a:rPr lang="en-US" sz="1800" dirty="0" smtClean="0">
                <a:solidFill>
                  <a:srgbClr val="70A525"/>
                </a:solidFill>
                <a:latin typeface="Courier New"/>
                <a:cs typeface="Courier New"/>
              </a:rPr>
              <a:t>/</a:t>
            </a:r>
            <a:r>
              <a:rPr lang="en-US" sz="1800" dirty="0">
                <a:solidFill>
                  <a:srgbClr val="70A525"/>
                </a:solidFill>
                <a:latin typeface="Courier New"/>
                <a:cs typeface="Courier New"/>
              </a:rPr>
              <a:t>/ make Port B an output </a:t>
            </a:r>
            <a:endParaRPr lang="en-US" sz="1800" dirty="0" smtClean="0">
              <a:solidFill>
                <a:srgbClr val="70A525"/>
              </a:solidFill>
              <a:latin typeface="Courier New"/>
              <a:cs typeface="Courier New"/>
            </a:endParaRPr>
          </a:p>
          <a:p>
            <a:endParaRPr lang="en-US" sz="1800" dirty="0" smtClean="0">
              <a:solidFill>
                <a:srgbClr val="70A525"/>
              </a:solidFill>
              <a:latin typeface="Courier New"/>
              <a:cs typeface="Courier New"/>
            </a:endParaRPr>
          </a:p>
          <a:p>
            <a:r>
              <a:rPr lang="en-US" sz="1800" dirty="0">
                <a:latin typeface="Courier New"/>
                <a:cs typeface="Courier New"/>
              </a:rPr>
              <a:t> </a:t>
            </a:r>
            <a:r>
              <a:rPr lang="en-US" sz="1800" dirty="0" smtClean="0">
                <a:latin typeface="Courier New"/>
                <a:cs typeface="Courier New"/>
              </a:rPr>
              <a:t>   for </a:t>
            </a:r>
            <a:r>
              <a:rPr lang="en-US" sz="1800" dirty="0">
                <a:latin typeface="Courier New"/>
                <a:cs typeface="Courier New"/>
              </a:rPr>
              <a:t>( ; ; ) </a:t>
            </a:r>
            <a:r>
              <a:rPr lang="en-US" sz="1800" dirty="0" smtClean="0">
                <a:latin typeface="Courier New"/>
                <a:cs typeface="Courier New"/>
              </a:rPr>
              <a:t>  </a:t>
            </a:r>
            <a:r>
              <a:rPr lang="en-US" sz="1800" dirty="0" smtClean="0">
                <a:solidFill>
                  <a:srgbClr val="70A525"/>
                </a:solidFill>
                <a:latin typeface="Courier New"/>
                <a:cs typeface="Courier New"/>
              </a:rPr>
              <a:t>/</a:t>
            </a:r>
            <a:r>
              <a:rPr lang="en-US" sz="1800" dirty="0">
                <a:solidFill>
                  <a:srgbClr val="70A525"/>
                </a:solidFill>
                <a:latin typeface="Courier New"/>
                <a:cs typeface="Courier New"/>
              </a:rPr>
              <a:t>/ repeat forever </a:t>
            </a:r>
            <a:r>
              <a:rPr lang="en-US" sz="1800" dirty="0" smtClean="0">
                <a:solidFill>
                  <a:srgbClr val="70A525"/>
                </a:solidFill>
                <a:latin typeface="Courier New"/>
                <a:cs typeface="Courier New"/>
              </a:rPr>
              <a:t> like while(</a:t>
            </a:r>
            <a:r>
              <a:rPr lang="en-US" sz="1800" dirty="0" err="1" smtClean="0">
                <a:solidFill>
                  <a:srgbClr val="70A525"/>
                </a:solidFill>
                <a:latin typeface="Courier New"/>
                <a:cs typeface="Courier New"/>
              </a:rPr>
              <a:t>ture</a:t>
            </a:r>
            <a:r>
              <a:rPr lang="en-US" sz="1800" dirty="0" smtClean="0">
                <a:solidFill>
                  <a:srgbClr val="70A525"/>
                </a:solidFill>
                <a:latin typeface="Courier New"/>
                <a:cs typeface="Courier New"/>
              </a:rPr>
              <a:t>)</a:t>
            </a:r>
          </a:p>
          <a:p>
            <a:r>
              <a:rPr lang="en-US" sz="1800" dirty="0">
                <a:latin typeface="Courier New"/>
                <a:cs typeface="Courier New"/>
              </a:rPr>
              <a:t> </a:t>
            </a:r>
            <a:r>
              <a:rPr lang="en-US" sz="1800" dirty="0" smtClean="0">
                <a:latin typeface="Courier New"/>
                <a:cs typeface="Courier New"/>
              </a:rPr>
              <a:t>   { </a:t>
            </a:r>
          </a:p>
          <a:p>
            <a:r>
              <a:rPr lang="en-US" sz="1800" dirty="0">
                <a:latin typeface="Courier New"/>
                <a:cs typeface="Courier New"/>
              </a:rPr>
              <a:t> </a:t>
            </a:r>
            <a:r>
              <a:rPr lang="en-US" sz="1800" dirty="0" smtClean="0">
                <a:latin typeface="Courier New"/>
                <a:cs typeface="Courier New"/>
              </a:rPr>
              <a:t>       </a:t>
            </a:r>
            <a:r>
              <a:rPr lang="en-US" sz="1800" dirty="0">
                <a:latin typeface="Courier New"/>
                <a:cs typeface="Courier New"/>
              </a:rPr>
              <a:t>PORTB = 0x55; </a:t>
            </a:r>
            <a:r>
              <a:rPr lang="en-US" sz="1800" dirty="0" smtClean="0">
                <a:latin typeface="Courier New"/>
                <a:cs typeface="Courier New"/>
              </a:rPr>
              <a:t> </a:t>
            </a:r>
          </a:p>
          <a:p>
            <a:r>
              <a:rPr lang="en-US" sz="1800" dirty="0">
                <a:latin typeface="Courier New"/>
                <a:cs typeface="Courier New"/>
              </a:rPr>
              <a:t> </a:t>
            </a:r>
            <a:r>
              <a:rPr lang="en-US" sz="1800" dirty="0" smtClean="0">
                <a:latin typeface="Courier New"/>
                <a:cs typeface="Courier New"/>
              </a:rPr>
              <a:t>       PORTB </a:t>
            </a:r>
            <a:r>
              <a:rPr lang="en-US" sz="1800" dirty="0">
                <a:latin typeface="Courier New"/>
                <a:cs typeface="Courier New"/>
              </a:rPr>
              <a:t>= 0xAA</a:t>
            </a:r>
            <a:r>
              <a:rPr lang="en-US" sz="1800" dirty="0" smtClean="0">
                <a:latin typeface="Courier New"/>
                <a:cs typeface="Courier New"/>
              </a:rPr>
              <a:t>;</a:t>
            </a:r>
          </a:p>
          <a:p>
            <a:r>
              <a:rPr lang="en-US" sz="1800" dirty="0">
                <a:latin typeface="Courier New"/>
                <a:cs typeface="Courier New"/>
              </a:rPr>
              <a:t> </a:t>
            </a:r>
            <a:r>
              <a:rPr lang="en-US" sz="1800" dirty="0" smtClean="0">
                <a:latin typeface="Courier New"/>
                <a:cs typeface="Courier New"/>
              </a:rPr>
              <a:t>    </a:t>
            </a:r>
            <a:r>
              <a:rPr lang="en-US" sz="1800" dirty="0">
                <a:latin typeface="Courier New"/>
                <a:cs typeface="Courier New"/>
              </a:rPr>
              <a:t>} </a:t>
            </a:r>
            <a:endParaRPr lang="en-US" sz="1800" dirty="0" smtClean="0">
              <a:latin typeface="Courier New"/>
              <a:cs typeface="Courier New"/>
            </a:endParaRPr>
          </a:p>
          <a:p>
            <a:r>
              <a:rPr lang="en-US" sz="1800" dirty="0" smtClean="0">
                <a:latin typeface="Courier New"/>
                <a:cs typeface="Courier New"/>
              </a:rPr>
              <a:t>} </a:t>
            </a:r>
          </a:p>
          <a:p>
            <a:endParaRPr lang="en-US" sz="1800" dirty="0" smtClean="0">
              <a:latin typeface="Courier New"/>
              <a:cs typeface="Courier New"/>
            </a:endParaRPr>
          </a:p>
        </p:txBody>
      </p:sp>
      <p:sp>
        <p:nvSpPr>
          <p:cNvPr id="3" name="TextBox 2"/>
          <p:cNvSpPr txBox="1"/>
          <p:nvPr/>
        </p:nvSpPr>
        <p:spPr>
          <a:xfrm>
            <a:off x="457200" y="1258669"/>
            <a:ext cx="8229600" cy="646331"/>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800" b="1" dirty="0" smtClean="0"/>
              <a:t>Write a C18 program to toggle all the bits of port B continuously </a:t>
            </a:r>
            <a:endParaRPr lang="en-US" sz="1800" dirty="0" smtClean="0"/>
          </a:p>
          <a:p>
            <a:endParaRPr lang="en-US" dirty="0"/>
          </a:p>
        </p:txBody>
      </p:sp>
    </p:spTree>
    <p:extLst>
      <p:ext uri="{BB962C8B-B14F-4D97-AF65-F5344CB8AC3E}">
        <p14:creationId xmlns:p14="http://schemas.microsoft.com/office/powerpoint/2010/main" val="112475737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(11) Example (2)</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TextBox 11"/>
          <p:cNvSpPr txBox="1">
            <a:spLocks noChangeArrowheads="1"/>
          </p:cNvSpPr>
          <p:nvPr/>
        </p:nvSpPr>
        <p:spPr bwMode="auto">
          <a:xfrm>
            <a:off x="457200" y="2209800"/>
            <a:ext cx="8229600" cy="4247317"/>
          </a:xfrm>
          <a:prstGeom prst="rect">
            <a:avLst/>
          </a:prstGeom>
          <a:solidFill>
            <a:schemeClr val="bg1"/>
          </a:solidFill>
          <a:ln w="9525">
            <a:solidFill>
              <a:srgbClr val="FFFFFF"/>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dirty="0">
              <a:latin typeface="Courier New"/>
              <a:cs typeface="Courier New"/>
            </a:endParaRPr>
          </a:p>
          <a:p>
            <a:pPr eaLnBrk="1" hangingPunct="1"/>
            <a:r>
              <a:rPr lang="en-US" sz="1800" dirty="0" smtClean="0">
                <a:latin typeface="Courier New"/>
                <a:cs typeface="Courier New"/>
              </a:rPr>
              <a:t>#include &lt;16f877a.h&gt; ;</a:t>
            </a:r>
            <a:r>
              <a:rPr lang="en-US" sz="1800" dirty="0" smtClean="0">
                <a:solidFill>
                  <a:srgbClr val="70A525"/>
                </a:solidFill>
                <a:latin typeface="Courier New"/>
                <a:cs typeface="Courier New"/>
              </a:rPr>
              <a:t>// for TRISB and PORTB declarations</a:t>
            </a:r>
          </a:p>
          <a:p>
            <a:r>
              <a:rPr lang="en-US" sz="1800" dirty="0" smtClean="0">
                <a:latin typeface="Courier New"/>
                <a:cs typeface="Courier New"/>
              </a:rPr>
              <a:t> </a:t>
            </a:r>
            <a:endParaRPr lang="en-US" sz="1800" dirty="0">
              <a:latin typeface="Courier New"/>
              <a:cs typeface="Courier New"/>
            </a:endParaRPr>
          </a:p>
          <a:p>
            <a:r>
              <a:rPr lang="fi-FI" sz="1800" dirty="0" err="1" smtClean="0">
                <a:latin typeface="Courier New"/>
                <a:cs typeface="Courier New"/>
              </a:rPr>
              <a:t>void</a:t>
            </a:r>
            <a:r>
              <a:rPr lang="fi-FI" sz="1800" dirty="0" smtClean="0">
                <a:latin typeface="Courier New"/>
                <a:cs typeface="Courier New"/>
              </a:rPr>
              <a:t> </a:t>
            </a:r>
            <a:r>
              <a:rPr lang="fi-FI" sz="1800" dirty="0" err="1">
                <a:latin typeface="Courier New"/>
                <a:cs typeface="Courier New"/>
              </a:rPr>
              <a:t>main(void</a:t>
            </a:r>
            <a:r>
              <a:rPr lang="fi-FI" sz="1800" dirty="0">
                <a:latin typeface="Courier New"/>
                <a:cs typeface="Courier New"/>
              </a:rPr>
              <a:t>) </a:t>
            </a:r>
          </a:p>
          <a:p>
            <a:r>
              <a:rPr lang="en-US" sz="1800" dirty="0">
                <a:latin typeface="Courier New"/>
                <a:cs typeface="Courier New"/>
              </a:rPr>
              <a:t>{ </a:t>
            </a:r>
            <a:endParaRPr lang="en-US" sz="1800" dirty="0" smtClean="0">
              <a:latin typeface="Courier New"/>
              <a:cs typeface="Courier New"/>
            </a:endParaRPr>
          </a:p>
          <a:p>
            <a:endParaRPr lang="en-US" sz="1800" dirty="0">
              <a:latin typeface="Courier New"/>
              <a:cs typeface="Courier New"/>
            </a:endParaRPr>
          </a:p>
          <a:p>
            <a:r>
              <a:rPr lang="en-US" sz="1800" dirty="0" smtClean="0">
                <a:latin typeface="Courier New"/>
                <a:cs typeface="Courier New"/>
              </a:rPr>
              <a:t>      unsigned </a:t>
            </a:r>
            <a:r>
              <a:rPr lang="en-US" sz="1800" dirty="0">
                <a:latin typeface="Courier New"/>
                <a:cs typeface="Courier New"/>
              </a:rPr>
              <a:t>char z; </a:t>
            </a:r>
          </a:p>
          <a:p>
            <a:r>
              <a:rPr lang="en-US" sz="1800" dirty="0" smtClean="0">
                <a:latin typeface="Courier New"/>
                <a:cs typeface="Courier New"/>
              </a:rPr>
              <a:t>      TRISB </a:t>
            </a:r>
            <a:r>
              <a:rPr lang="en-US" sz="1800" dirty="0">
                <a:latin typeface="Courier New"/>
                <a:cs typeface="Courier New"/>
              </a:rPr>
              <a:t>=0; // make Port B an output </a:t>
            </a:r>
          </a:p>
          <a:p>
            <a:r>
              <a:rPr lang="da-DK" sz="1800" dirty="0" smtClean="0">
                <a:latin typeface="Courier New"/>
                <a:cs typeface="Courier New"/>
              </a:rPr>
              <a:t>      for </a:t>
            </a:r>
            <a:r>
              <a:rPr lang="da-DK" sz="1800" dirty="0">
                <a:latin typeface="Courier New"/>
                <a:cs typeface="Courier New"/>
              </a:rPr>
              <a:t>(z=0;z&lt;=255;z++) </a:t>
            </a:r>
          </a:p>
          <a:p>
            <a:r>
              <a:rPr lang="en-US" sz="1800" dirty="0" smtClean="0">
                <a:latin typeface="Courier New"/>
                <a:cs typeface="Courier New"/>
              </a:rPr>
              <a:t>           PORTB </a:t>
            </a:r>
            <a:r>
              <a:rPr lang="en-US" sz="1800" dirty="0">
                <a:latin typeface="Courier New"/>
                <a:cs typeface="Courier New"/>
              </a:rPr>
              <a:t>=Z; </a:t>
            </a:r>
          </a:p>
          <a:p>
            <a:r>
              <a:rPr lang="en-US" sz="1800" dirty="0" smtClean="0">
                <a:latin typeface="Courier New"/>
                <a:cs typeface="Courier New"/>
              </a:rPr>
              <a:t>  </a:t>
            </a:r>
          </a:p>
          <a:p>
            <a:r>
              <a:rPr lang="en-US" sz="1800" dirty="0">
                <a:latin typeface="Courier New"/>
                <a:cs typeface="Courier New"/>
              </a:rPr>
              <a:t> </a:t>
            </a:r>
            <a:r>
              <a:rPr lang="en-US" sz="1800" dirty="0" smtClean="0">
                <a:latin typeface="Courier New"/>
                <a:cs typeface="Courier New"/>
              </a:rPr>
              <a:t>     while </a:t>
            </a:r>
            <a:r>
              <a:rPr lang="en-US" sz="1800" dirty="0">
                <a:latin typeface="Courier New"/>
                <a:cs typeface="Courier New"/>
              </a:rPr>
              <a:t>(1); </a:t>
            </a:r>
            <a:r>
              <a:rPr lang="en-US" sz="1800" dirty="0" smtClean="0">
                <a:latin typeface="Courier New"/>
                <a:cs typeface="Courier New"/>
              </a:rPr>
              <a:t>     /</a:t>
            </a:r>
            <a:r>
              <a:rPr lang="en-US" sz="1800" dirty="0">
                <a:latin typeface="Courier New"/>
                <a:cs typeface="Courier New"/>
              </a:rPr>
              <a:t>/ needed If running in hardware </a:t>
            </a:r>
          </a:p>
          <a:p>
            <a:r>
              <a:rPr lang="en-US" sz="1800" dirty="0">
                <a:latin typeface="Courier New"/>
                <a:cs typeface="Courier New"/>
              </a:rPr>
              <a:t>} </a:t>
            </a:r>
            <a:endParaRPr lang="en-US" sz="1800" dirty="0" smtClean="0">
              <a:latin typeface="Courier New"/>
              <a:cs typeface="Courier New"/>
            </a:endParaRPr>
          </a:p>
          <a:p>
            <a:endParaRPr lang="en-US" sz="1800" dirty="0" smtClean="0">
              <a:latin typeface="Courier New"/>
              <a:cs typeface="Courier New"/>
            </a:endParaRPr>
          </a:p>
          <a:p>
            <a:endParaRPr lang="en-US" sz="1800" dirty="0">
              <a:latin typeface="Courier New"/>
              <a:cs typeface="Courier New"/>
            </a:endParaRPr>
          </a:p>
        </p:txBody>
      </p:sp>
      <p:sp>
        <p:nvSpPr>
          <p:cNvPr id="3" name="TextBox 2"/>
          <p:cNvSpPr txBox="1"/>
          <p:nvPr/>
        </p:nvSpPr>
        <p:spPr>
          <a:xfrm>
            <a:off x="457200" y="1258669"/>
            <a:ext cx="8229600" cy="646331"/>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b="1" dirty="0" smtClean="0"/>
              <a:t>Write </a:t>
            </a:r>
            <a:r>
              <a:rPr lang="en-US" b="1" dirty="0"/>
              <a:t>a C18 program to send values 00-FF to port </a:t>
            </a:r>
            <a:r>
              <a:rPr lang="en-US" b="1" dirty="0" smtClean="0"/>
              <a:t>B</a:t>
            </a:r>
          </a:p>
          <a:p>
            <a:r>
              <a:rPr lang="en-US" b="1" dirty="0" smtClean="0"/>
              <a:t> </a:t>
            </a:r>
            <a:endParaRPr lang="en-US" dirty="0"/>
          </a:p>
        </p:txBody>
      </p:sp>
    </p:spTree>
    <p:extLst>
      <p:ext uri="{BB962C8B-B14F-4D97-AF65-F5344CB8AC3E}">
        <p14:creationId xmlns:p14="http://schemas.microsoft.com/office/powerpoint/2010/main" val="9816693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734123">
            <a:off x="-1075861" y="3696982"/>
            <a:ext cx="7848196" cy="1532431"/>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n-US" sz="5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Thanks </a:t>
            </a:r>
            <a:endPar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endParaRPr>
          </a:p>
        </p:txBody>
      </p:sp>
      <p:sp>
        <p:nvSpPr>
          <p:cNvPr id="3" name="Subtitle 2"/>
          <p:cNvSpPr>
            <a:spLocks noGrp="1"/>
          </p:cNvSpPr>
          <p:nvPr>
            <p:ph type="subTitle" idx="1"/>
          </p:nvPr>
        </p:nvSpPr>
        <p:spPr>
          <a:xfrm rot="20642794">
            <a:off x="3419475" y="5121275"/>
            <a:ext cx="3581400" cy="990600"/>
          </a:xfrm>
        </p:spPr>
        <p:txBody>
          <a:bodyPr/>
          <a:lstStyle/>
          <a:p>
            <a:pPr eaLnBrk="1" fontAlgn="auto" hangingPunct="1">
              <a:buFont typeface="Wingdings" pitchFamily="2" charset="2"/>
              <a:buNone/>
              <a:defRPr/>
            </a:pPr>
            <a:r>
              <a:rPr lang="en-US" dirty="0" smtClean="0">
                <a:ea typeface="+mn-ea"/>
                <a:cs typeface="+mn-cs"/>
              </a:rPr>
              <a:t>Dr. Amr </a:t>
            </a:r>
            <a:r>
              <a:rPr lang="en-US" dirty="0" err="1" smtClean="0">
                <a:ea typeface="+mn-ea"/>
                <a:cs typeface="+mn-cs"/>
              </a:rPr>
              <a:t>Talaat</a:t>
            </a:r>
            <a:endParaRPr lang="en-US" dirty="0">
              <a:ea typeface="+mn-ea"/>
              <a:cs typeface="+mn-cs"/>
            </a:endParaRPr>
          </a:p>
        </p:txBody>
      </p:sp>
      <p:pic>
        <p:nvPicPr>
          <p:cNvPr id="15363" name="Picture 3" descr="GUC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83473">
            <a:off x="6515100" y="866775"/>
            <a:ext cx="19367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069639"/>
      </p:ext>
    </p:extLst>
  </p:cSld>
  <p:clrMapOvr>
    <a:masterClrMapping/>
  </p:clrMapOvr>
  <mc:AlternateContent xmlns:mc="http://schemas.openxmlformats.org/markup-compatibility/2006">
    <mc:Choice xmlns:p14="http://schemas.microsoft.com/office/powerpoint/2010/main" Requires="p14">
      <p:transition spd="slow" p14:dur="2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990600"/>
            <a:ext cx="9067800" cy="2123658"/>
          </a:xfrm>
          <a:prstGeom prst="rect">
            <a:avLst/>
          </a:prstGeom>
          <a:noFill/>
          <a:ln>
            <a:noFill/>
          </a:ln>
          <a:effectLst/>
        </p:spPr>
        <p:txBody>
          <a:bodyPr>
            <a:spAutoFit/>
          </a:bodyPr>
          <a:lstStyle/>
          <a:p>
            <a:pPr marL="342900" indent="-342900">
              <a:buFont typeface="Arial"/>
              <a:buChar cha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This software is called </a:t>
            </a:r>
            <a:r>
              <a:rPr lang="en-US"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MikroC</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for PIC which you can download from the following link</a:t>
            </a:r>
          </a:p>
          <a:p>
            <a:pP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a:t>
            </a:r>
            <a:r>
              <a:rPr lang="en-US" sz="2000" b="1" u="sng" dirty="0">
                <a:ln w="17780" cmpd="sng">
                  <a:solidFill>
                    <a:srgbClr val="FFFFFF"/>
                  </a:solidFill>
                  <a:prstDash val="solid"/>
                  <a:miter lim="800000"/>
                </a:ln>
                <a:solidFill>
                  <a:schemeClr val="accent5"/>
                </a:solidFill>
                <a:effectLst>
                  <a:outerShdw blurRad="50800" algn="tl" rotWithShape="0">
                    <a:srgbClr val="000000"/>
                  </a:outerShdw>
                </a:effectLst>
                <a:latin typeface="Arial"/>
                <a:cs typeface="Arial"/>
              </a:rPr>
              <a:t> http://</a:t>
            </a:r>
            <a:r>
              <a:rPr lang="en-US" sz="2000" b="1" u="sng" dirty="0" err="1">
                <a:ln w="17780" cmpd="sng">
                  <a:solidFill>
                    <a:srgbClr val="FFFFFF"/>
                  </a:solidFill>
                  <a:prstDash val="solid"/>
                  <a:miter lim="800000"/>
                </a:ln>
                <a:solidFill>
                  <a:schemeClr val="accent5"/>
                </a:solidFill>
                <a:effectLst>
                  <a:outerShdw blurRad="50800" algn="tl" rotWithShape="0">
                    <a:srgbClr val="000000"/>
                  </a:outerShdw>
                </a:effectLst>
                <a:latin typeface="Arial"/>
                <a:cs typeface="Arial"/>
              </a:rPr>
              <a:t>www.mikroe.com</a:t>
            </a:r>
            <a:r>
              <a:rPr lang="en-US" sz="2000" b="1" u="sng" dirty="0">
                <a:ln w="17780" cmpd="sng">
                  <a:solidFill>
                    <a:srgbClr val="FFFFFF"/>
                  </a:solidFill>
                  <a:prstDash val="solid"/>
                  <a:miter lim="800000"/>
                </a:ln>
                <a:solidFill>
                  <a:schemeClr val="accent5"/>
                </a:solidFill>
                <a:effectLst>
                  <a:outerShdw blurRad="50800" algn="tl" rotWithShape="0">
                    <a:srgbClr val="000000"/>
                  </a:outerShdw>
                </a:effectLst>
                <a:latin typeface="Arial"/>
                <a:cs typeface="Arial"/>
              </a:rPr>
              <a:t>/</a:t>
            </a:r>
            <a:r>
              <a:rPr lang="en-US" sz="2000" b="1" u="sng" dirty="0" err="1">
                <a:ln w="17780" cmpd="sng">
                  <a:solidFill>
                    <a:srgbClr val="FFFFFF"/>
                  </a:solidFill>
                  <a:prstDash val="solid"/>
                  <a:miter lim="800000"/>
                </a:ln>
                <a:solidFill>
                  <a:schemeClr val="accent5"/>
                </a:solidFill>
                <a:effectLst>
                  <a:outerShdw blurRad="50800" algn="tl" rotWithShape="0">
                    <a:srgbClr val="000000"/>
                  </a:outerShdw>
                </a:effectLst>
                <a:latin typeface="Arial"/>
                <a:cs typeface="Arial"/>
              </a:rPr>
              <a:t>eng</a:t>
            </a:r>
            <a:r>
              <a:rPr lang="en-US" sz="2000" b="1" u="sng" dirty="0">
                <a:ln w="17780" cmpd="sng">
                  <a:solidFill>
                    <a:srgbClr val="FFFFFF"/>
                  </a:solidFill>
                  <a:prstDash val="solid"/>
                  <a:miter lim="800000"/>
                </a:ln>
                <a:solidFill>
                  <a:schemeClr val="accent5"/>
                </a:solidFill>
                <a:effectLst>
                  <a:outerShdw blurRad="50800" algn="tl" rotWithShape="0">
                    <a:srgbClr val="000000"/>
                  </a:outerShdw>
                </a:effectLst>
                <a:latin typeface="Arial"/>
                <a:cs typeface="Arial"/>
              </a:rPr>
              <a:t>/products/view/228/</a:t>
            </a:r>
            <a:r>
              <a:rPr lang="en-US" sz="2000" b="1" u="sng" dirty="0" err="1">
                <a:ln w="17780" cmpd="sng">
                  <a:solidFill>
                    <a:srgbClr val="FFFFFF"/>
                  </a:solidFill>
                  <a:prstDash val="solid"/>
                  <a:miter lim="800000"/>
                </a:ln>
                <a:solidFill>
                  <a:schemeClr val="accent5"/>
                </a:solidFill>
                <a:effectLst>
                  <a:outerShdw blurRad="50800" algn="tl" rotWithShape="0">
                    <a:srgbClr val="000000"/>
                  </a:outerShdw>
                </a:effectLst>
                <a:latin typeface="Arial"/>
                <a:cs typeface="Arial"/>
              </a:rPr>
              <a:t>mikroc</a:t>
            </a:r>
            <a:r>
              <a:rPr lang="en-US" sz="2000" b="1" u="sng" dirty="0">
                <a:ln w="17780" cmpd="sng">
                  <a:solidFill>
                    <a:srgbClr val="FFFFFF"/>
                  </a:solidFill>
                  <a:prstDash val="solid"/>
                  <a:miter lim="800000"/>
                </a:ln>
                <a:solidFill>
                  <a:schemeClr val="accent5"/>
                </a:solidFill>
                <a:effectLst>
                  <a:outerShdw blurRad="50800" algn="tl" rotWithShape="0">
                    <a:srgbClr val="000000"/>
                  </a:outerShdw>
                </a:effectLst>
                <a:latin typeface="Arial"/>
                <a:cs typeface="Arial"/>
              </a:rPr>
              <a:t>-pro-for-</a:t>
            </a:r>
            <a:r>
              <a:rPr lang="en-US" sz="2000" b="1" u="sng" dirty="0" err="1">
                <a:ln w="17780" cmpd="sng">
                  <a:solidFill>
                    <a:srgbClr val="FFFFFF"/>
                  </a:solidFill>
                  <a:prstDash val="solid"/>
                  <a:miter lim="800000"/>
                </a:ln>
                <a:solidFill>
                  <a:schemeClr val="accent5"/>
                </a:solidFill>
                <a:effectLst>
                  <a:outerShdw blurRad="50800" algn="tl" rotWithShape="0">
                    <a:srgbClr val="000000"/>
                  </a:outerShdw>
                </a:effectLst>
                <a:latin typeface="Arial"/>
                <a:cs typeface="Arial"/>
              </a:rPr>
              <a:t>avr</a:t>
            </a:r>
            <a:r>
              <a:rPr lang="en-US" sz="2000" b="1" u="sng" dirty="0">
                <a:ln w="17780" cmpd="sng">
                  <a:solidFill>
                    <a:srgbClr val="FFFFFF"/>
                  </a:solidFill>
                  <a:prstDash val="solid"/>
                  <a:miter lim="800000"/>
                </a:ln>
                <a:solidFill>
                  <a:schemeClr val="accent5"/>
                </a:solidFill>
                <a:effectLst>
                  <a:outerShdw blurRad="50800" algn="tl" rotWithShape="0">
                    <a:srgbClr val="000000"/>
                  </a:outerShdw>
                </a:effectLst>
                <a:latin typeface="Arial"/>
                <a:cs typeface="Arial"/>
              </a:rPr>
              <a:t>/</a:t>
            </a:r>
          </a:p>
          <a:p>
            <a:pPr marL="342900" indent="-342900">
              <a:buFont typeface="Arial"/>
              <a:buChar cha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It would be used to simulate C-programs in  PIC microcontrollers</a:t>
            </a:r>
          </a:p>
          <a:p>
            <a:pPr>
              <a:defRPr/>
            </a:pPr>
            <a:endParaRPr lang="en-US" sz="2200" dirty="0">
              <a:ln>
                <a:solidFill>
                  <a:schemeClr val="bg1"/>
                </a:solidFill>
              </a:ln>
              <a:effectLst>
                <a:glow rad="101600">
                  <a:schemeClr val="accent6">
                    <a:satMod val="175000"/>
                    <a:alpha val="40000"/>
                  </a:schemeClr>
                </a:glow>
                <a:outerShdw blurRad="50800" dist="38100" dir="2700000" algn="tl" rotWithShape="0">
                  <a:prstClr val="black">
                    <a:alpha val="40000"/>
                  </a:prstClr>
                </a:outerShdw>
              </a:effectLst>
              <a:latin typeface="Arial"/>
              <a:cs typeface="Arial"/>
            </a:endParaRPr>
          </a:p>
          <a:p>
            <a:pPr marL="457200" indent="-457200">
              <a:buFontTx/>
              <a:buAutoNum type="arabicParenR"/>
              <a:defRPr/>
            </a:pPr>
            <a:endParaRPr lang="en-US" sz="2200" dirty="0">
              <a:ln>
                <a:solidFill>
                  <a:schemeClr val="bg1"/>
                </a:solidFill>
              </a:ln>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Arial"/>
              <a:cs typeface="Arial"/>
            </a:endParaRPr>
          </a:p>
        </p:txBody>
      </p:sp>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merican Typewriter"/>
                <a:cs typeface="American Typewriter"/>
              </a:rPr>
              <a:t>(1) S/W Installation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merican Typewriter"/>
              <a:cs typeface="American Typewriter"/>
            </a:endParaRPr>
          </a:p>
        </p:txBody>
      </p:sp>
      <p:pic>
        <p:nvPicPr>
          <p:cNvPr id="20483" name="Picture 1" descr="Screen Shot 2011-11-26 at 10.34.31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90800"/>
            <a:ext cx="5638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00200"/>
            <a:ext cx="8229600" cy="5356851"/>
          </a:xfrm>
          <a:prstGeom prst="rect">
            <a:avLst/>
          </a:prstGeom>
          <a:noFill/>
          <a:ln>
            <a:noFill/>
          </a:ln>
          <a:effectLst/>
        </p:spPr>
        <p:txBody>
          <a:bodyPr>
            <a:spAutoFit/>
          </a:bodyPr>
          <a:lstStyle/>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Software installation </a:t>
            </a:r>
          </a:p>
          <a:p>
            <a:pPr marL="457200" indent="-457200">
              <a:lnSpc>
                <a:spcPct val="130000"/>
              </a:lnSpc>
              <a:buFontTx/>
              <a:buAutoNum type="arabicParenR"/>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Include statement and definition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Main method and file structure</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Variables and data types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Arrays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Conditional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Loops and iteration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Registers names and data direction</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Methods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Operators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Examples</a:t>
            </a:r>
          </a:p>
          <a:p>
            <a:pPr marL="457200" indent="-457200">
              <a:lnSpc>
                <a:spcPct val="130000"/>
              </a:lnSpc>
              <a:buFontTx/>
              <a:buAutoNum type="arabicParenR"/>
              <a:defRPr/>
            </a:pPr>
            <a:endParaRPr lang="en-US" sz="2200" dirty="0">
              <a:ln>
                <a:solidFill>
                  <a:schemeClr val="bg1"/>
                </a:solidFill>
              </a:ln>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Arial"/>
              <a:cs typeface="Arial"/>
            </a:endParaRPr>
          </a:p>
        </p:txBody>
      </p:sp>
      <p:sp>
        <p:nvSpPr>
          <p:cNvPr id="7" name="Title 1"/>
          <p:cNvSpPr txBox="1">
            <a:spLocks/>
          </p:cNvSpPr>
          <p:nvPr/>
        </p:nvSpPr>
        <p:spPr>
          <a:xfrm>
            <a:off x="0" y="24824"/>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gn="ct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Outline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2531" name="Picture 1" descr="skd188256sd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81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90600"/>
            <a:ext cx="8229600" cy="459100"/>
          </a:xfrm>
          <a:prstGeom prst="rect">
            <a:avLst/>
          </a:prstGeom>
          <a:noFill/>
          <a:ln>
            <a:noFill/>
          </a:ln>
          <a:effectLst/>
        </p:spPr>
        <p:txBody>
          <a:bodyPr anchor="ctr">
            <a:spAutoFit/>
          </a:bodyPr>
          <a:lstStyle/>
          <a:p>
            <a:pPr algn="just">
              <a:lnSpc>
                <a:spcPct val="110000"/>
              </a:lnSpc>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Do you remember this line</a:t>
            </a:r>
          </a:p>
        </p:txBody>
      </p:sp>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Include and definitions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1"/>
          <p:cNvSpPr/>
          <p:nvPr/>
        </p:nvSpPr>
        <p:spPr>
          <a:xfrm>
            <a:off x="1777504" y="1447800"/>
            <a:ext cx="5482002" cy="923330"/>
          </a:xfrm>
          <a:prstGeom prst="rect">
            <a:avLst/>
          </a:prstGeom>
          <a:noFill/>
        </p:spPr>
        <p:txBody>
          <a:bodyPr wrap="none">
            <a:spAutoFit/>
          </a:bodyPr>
          <a:lstStyle/>
          <a:p>
            <a:pPr algn="ctr">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import java.io.*;</a:t>
            </a:r>
          </a:p>
        </p:txBody>
      </p:sp>
      <p:sp>
        <p:nvSpPr>
          <p:cNvPr id="5" name="TextBox 4"/>
          <p:cNvSpPr txBox="1"/>
          <p:nvPr/>
        </p:nvSpPr>
        <p:spPr>
          <a:xfrm>
            <a:off x="381000" y="2377481"/>
            <a:ext cx="8229600" cy="1203919"/>
          </a:xfrm>
          <a:prstGeom prst="rect">
            <a:avLst/>
          </a:prstGeom>
          <a:noFill/>
          <a:ln>
            <a:noFill/>
          </a:ln>
          <a:effectLst/>
        </p:spPr>
        <p:txBody>
          <a:bodyPr anchor="ctr">
            <a:spAutoFit/>
          </a:bodyPr>
          <a:lstStyle/>
          <a:p>
            <a:pPr algn="just">
              <a:lnSpc>
                <a:spcPct val="110000"/>
              </a:lnSpc>
              <a:defRPr/>
            </a:pPr>
            <a:r>
              <a:rPr lang="en-US" sz="2200" b="1" dirty="0">
                <a:ln w="1905"/>
                <a:effectLst>
                  <a:innerShdw blurRad="69850" dist="43180" dir="5400000">
                    <a:srgbClr val="000000">
                      <a:alpha val="65000"/>
                    </a:srgbClr>
                  </a:innerShdw>
                </a:effectLst>
                <a:latin typeface="Arial"/>
                <a:cs typeface="Arial"/>
              </a:rPr>
              <a:t>In the previous java courses we used this line to import some predefined classes in java to be used in the active class we are working through</a:t>
            </a:r>
          </a:p>
        </p:txBody>
      </p:sp>
      <p:sp>
        <p:nvSpPr>
          <p:cNvPr id="6" name="TextBox 5"/>
          <p:cNvSpPr txBox="1"/>
          <p:nvPr/>
        </p:nvSpPr>
        <p:spPr>
          <a:xfrm>
            <a:off x="381000" y="3962400"/>
            <a:ext cx="8229600" cy="459100"/>
          </a:xfrm>
          <a:prstGeom prst="rect">
            <a:avLst/>
          </a:prstGeom>
          <a:noFill/>
          <a:ln>
            <a:noFill/>
          </a:ln>
          <a:effectLst/>
        </p:spPr>
        <p:txBody>
          <a:bodyPr anchor="ctr">
            <a:spAutoFit/>
          </a:bodyPr>
          <a:lstStyle/>
          <a:p>
            <a:pPr algn="just">
              <a:lnSpc>
                <a:spcPct val="110000"/>
              </a:lnSpc>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But, How we could do the same in C- Language?</a:t>
            </a:r>
          </a:p>
        </p:txBody>
      </p:sp>
      <p:sp>
        <p:nvSpPr>
          <p:cNvPr id="8" name="Rectangle 7"/>
          <p:cNvSpPr/>
          <p:nvPr/>
        </p:nvSpPr>
        <p:spPr>
          <a:xfrm>
            <a:off x="1524000" y="4572000"/>
            <a:ext cx="6342188" cy="923330"/>
          </a:xfrm>
          <a:prstGeom prst="rect">
            <a:avLst/>
          </a:prstGeom>
          <a:noFill/>
        </p:spPr>
        <p:txBody>
          <a:bodyPr wrap="none">
            <a:spAutoFit/>
          </a:bodyPr>
          <a:lstStyle/>
          <a:p>
            <a:pPr algn="ctr">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#include &lt;</a:t>
            </a:r>
            <a:r>
              <a:rPr lang="en-US" sz="54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h_file</a:t>
            </a: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&gt; ;</a:t>
            </a:r>
          </a:p>
        </p:txBody>
      </p:sp>
      <p:sp>
        <p:nvSpPr>
          <p:cNvPr id="9" name="TextBox 8"/>
          <p:cNvSpPr txBox="1"/>
          <p:nvPr/>
        </p:nvSpPr>
        <p:spPr>
          <a:xfrm>
            <a:off x="533400" y="5486400"/>
            <a:ext cx="8229600" cy="1203919"/>
          </a:xfrm>
          <a:prstGeom prst="rect">
            <a:avLst/>
          </a:prstGeom>
          <a:noFill/>
          <a:ln>
            <a:noFill/>
          </a:ln>
          <a:effectLst/>
        </p:spPr>
        <p:txBody>
          <a:bodyPr anchor="ctr">
            <a:spAutoFit/>
          </a:bodyPr>
          <a:lstStyle/>
          <a:p>
            <a:pPr algn="just">
              <a:lnSpc>
                <a:spcPct val="110000"/>
              </a:lnSpc>
              <a:defRPr/>
            </a:pPr>
            <a:r>
              <a:rPr lang="en-US" sz="2200" b="1" dirty="0">
                <a:ln w="1905"/>
                <a:effectLst>
                  <a:innerShdw blurRad="69850" dist="43180" dir="5400000">
                    <a:srgbClr val="000000">
                      <a:alpha val="65000"/>
                    </a:srgbClr>
                  </a:innerShdw>
                </a:effectLst>
                <a:latin typeface="Arial"/>
                <a:cs typeface="Arial"/>
              </a:rPr>
              <a:t>It could be done using the #include statement to include one of the header files (</a:t>
            </a:r>
            <a:r>
              <a:rPr lang="en-US" sz="2200" b="1" dirty="0" err="1">
                <a:ln w="1905"/>
                <a:effectLst>
                  <a:innerShdw blurRad="69850" dist="43180" dir="5400000">
                    <a:srgbClr val="000000">
                      <a:alpha val="65000"/>
                    </a:srgbClr>
                  </a:innerShdw>
                </a:effectLst>
                <a:latin typeface="Arial"/>
                <a:cs typeface="Arial"/>
              </a:rPr>
              <a:t>h_files</a:t>
            </a:r>
            <a:r>
              <a:rPr lang="en-US" sz="2200" b="1" dirty="0">
                <a:ln w="1905"/>
                <a:effectLst>
                  <a:innerShdw blurRad="69850" dist="43180" dir="5400000">
                    <a:srgbClr val="000000">
                      <a:alpha val="65000"/>
                    </a:srgbClr>
                  </a:innerShdw>
                </a:effectLst>
                <a:latin typeface="Arial"/>
                <a:cs typeface="Arial"/>
              </a:rPr>
              <a:t>) that have all the microcontrollers predefined functions and register names</a:t>
            </a: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Picture 1" descr="filecabine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36538"/>
            <a:ext cx="26670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binary-file-m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657600"/>
            <a:ext cx="20875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rot="21047217">
            <a:off x="3601710" y="3713202"/>
            <a:ext cx="2005677" cy="553998"/>
          </a:xfrm>
          <a:prstGeom prst="rect">
            <a:avLst/>
          </a:prstGeom>
          <a:noFill/>
          <a:effectLst>
            <a:glow rad="228600">
              <a:schemeClr val="accent2">
                <a:satMod val="175000"/>
                <a:alpha val="40000"/>
              </a:schemeClr>
            </a:glow>
          </a:effectLst>
        </p:spPr>
        <p:txBody>
          <a:bodyPr wrap="none">
            <a:spAutoFit/>
          </a:bodyPr>
          <a:lstStyle/>
          <a:p>
            <a:pPr algn="ctr">
              <a:defRPr/>
            </a:pPr>
            <a:r>
              <a:rPr lang="en-US" sz="3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 Library</a:t>
            </a:r>
          </a:p>
        </p:txBody>
      </p:sp>
      <p:pic>
        <p:nvPicPr>
          <p:cNvPr id="9" name="Picture 8" descr="empty-unix-file-m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914400"/>
            <a:ext cx="176688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038888" y="5923002"/>
            <a:ext cx="1724112" cy="553998"/>
          </a:xfrm>
          <a:prstGeom prst="rect">
            <a:avLst/>
          </a:prstGeom>
          <a:noFill/>
          <a:effectLst>
            <a:glow rad="228600">
              <a:schemeClr val="accent2">
                <a:satMod val="175000"/>
                <a:alpha val="40000"/>
              </a:schemeClr>
            </a:glow>
          </a:effectLst>
        </p:spPr>
        <p:txBody>
          <a:bodyPr wrap="none">
            <a:spAutoFit/>
          </a:bodyPr>
          <a:lstStyle/>
          <a:p>
            <a:pPr algn="ctr">
              <a:defRPr/>
            </a:pPr>
            <a:r>
              <a:rPr lang="en-US" sz="3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 Class</a:t>
            </a:r>
          </a:p>
        </p:txBody>
      </p:sp>
      <p:sp>
        <p:nvSpPr>
          <p:cNvPr id="11" name="Rectangle 10"/>
          <p:cNvSpPr/>
          <p:nvPr/>
        </p:nvSpPr>
        <p:spPr>
          <a:xfrm>
            <a:off x="228600" y="5999202"/>
            <a:ext cx="2258739" cy="553998"/>
          </a:xfrm>
          <a:prstGeom prst="rect">
            <a:avLst/>
          </a:prstGeom>
          <a:noFill/>
          <a:effectLst>
            <a:glow rad="228600">
              <a:schemeClr val="accent2">
                <a:satMod val="175000"/>
                <a:alpha val="40000"/>
              </a:schemeClr>
            </a:glow>
          </a:effectLst>
        </p:spPr>
        <p:txBody>
          <a:bodyPr wrap="none">
            <a:spAutoFit/>
          </a:bodyPr>
          <a:lstStyle/>
          <a:p>
            <a:pPr algn="ctr">
              <a:defRPr/>
            </a:pPr>
            <a:r>
              <a:rPr lang="en-US" sz="3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Header File</a:t>
            </a:r>
          </a:p>
        </p:txBody>
      </p:sp>
      <p:sp>
        <p:nvSpPr>
          <p:cNvPr id="14" name="Circular Arrow 13"/>
          <p:cNvSpPr/>
          <p:nvPr/>
        </p:nvSpPr>
        <p:spPr>
          <a:xfrm rot="4267587" flipH="1">
            <a:off x="5369719" y="1437482"/>
            <a:ext cx="2565400" cy="2716212"/>
          </a:xfrm>
          <a:prstGeom prst="circularArrow">
            <a:avLst>
              <a:gd name="adj1" fmla="val 7459"/>
              <a:gd name="adj2" fmla="val 1142319"/>
              <a:gd name="adj3" fmla="val 20457681"/>
              <a:gd name="adj4" fmla="val 14492761"/>
              <a:gd name="adj5" fmla="val 1236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chemeClr val="tx1"/>
              </a:solidFill>
            </a:endParaRPr>
          </a:p>
        </p:txBody>
      </p:sp>
      <p:sp>
        <p:nvSpPr>
          <p:cNvPr id="17" name="Striped Right Arrow 16"/>
          <p:cNvSpPr/>
          <p:nvPr/>
        </p:nvSpPr>
        <p:spPr>
          <a:xfrm>
            <a:off x="2971800" y="4800600"/>
            <a:ext cx="3352800" cy="91440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8" name="Circular Arrow 17"/>
          <p:cNvSpPr/>
          <p:nvPr/>
        </p:nvSpPr>
        <p:spPr>
          <a:xfrm rot="20928808" flipH="1">
            <a:off x="776288" y="1481138"/>
            <a:ext cx="2565400" cy="2714625"/>
          </a:xfrm>
          <a:prstGeom prst="circularArrow">
            <a:avLst>
              <a:gd name="adj1" fmla="val 7459"/>
              <a:gd name="adj2" fmla="val 1142319"/>
              <a:gd name="adj3" fmla="val 20457681"/>
              <a:gd name="adj4" fmla="val 14492761"/>
              <a:gd name="adj5" fmla="val 1236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chemeClr val="tx1"/>
              </a:solidFill>
            </a:endParaRPr>
          </a:p>
        </p:txBody>
      </p:sp>
      <p:sp>
        <p:nvSpPr>
          <p:cNvPr id="19" name="Rectangle 18"/>
          <p:cNvSpPr/>
          <p:nvPr/>
        </p:nvSpPr>
        <p:spPr>
          <a:xfrm>
            <a:off x="6705600" y="3105090"/>
            <a:ext cx="2194431" cy="400110"/>
          </a:xfrm>
          <a:prstGeom prst="rect">
            <a:avLst/>
          </a:prstGeom>
          <a:noFill/>
          <a:effectLst>
            <a:glow rad="228600">
              <a:schemeClr val="accent2">
                <a:satMod val="175000"/>
                <a:alpha val="40000"/>
              </a:schemeClr>
            </a:glow>
          </a:effectLst>
        </p:spPr>
        <p:txBody>
          <a:bodyPr wrap="none">
            <a:spAutoFit/>
          </a:bodyPr>
          <a:lstStyle/>
          <a:p>
            <a:pPr algn="ct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#include &lt;</a:t>
            </a:r>
            <a:r>
              <a:rPr lang="en-US" sz="2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file.h</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&gt;</a:t>
            </a:r>
          </a:p>
        </p:txBody>
      </p:sp>
      <p:sp>
        <p:nvSpPr>
          <p:cNvPr id="22" name="Rectangle 21"/>
          <p:cNvSpPr/>
          <p:nvPr/>
        </p:nvSpPr>
        <p:spPr>
          <a:xfrm>
            <a:off x="2895600" y="5638800"/>
            <a:ext cx="3276600" cy="707886"/>
          </a:xfrm>
          <a:prstGeom prst="rect">
            <a:avLst/>
          </a:prstGeom>
          <a:noFill/>
          <a:effectLst>
            <a:glow rad="228600">
              <a:schemeClr val="accent2">
                <a:satMod val="175000"/>
                <a:alpha val="40000"/>
              </a:schemeClr>
            </a:glow>
          </a:effectLst>
        </p:spPr>
        <p:txBody>
          <a:bodyPr>
            <a:spAutoFit/>
          </a:bodyPr>
          <a:lstStyle/>
          <a:p>
            <a:pPr algn="ct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Predefined elements are ready for the class</a:t>
            </a: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8" presetClass="entr" presetSubtype="0" accel="50000" fill="hold" nodeType="afterEffect">
                                  <p:stCondLst>
                                    <p:cond delay="0"/>
                                  </p:stCondLst>
                                  <p:iterate type="lt">
                                    <p:tmPct val="50000"/>
                                  </p:iterate>
                                  <p:childTnLst>
                                    <p:set>
                                      <p:cBhvr>
                                        <p:cTn id="11" dur="1" fill="hold">
                                          <p:stCondLst>
                                            <p:cond delay="0"/>
                                          </p:stCondLst>
                                        </p:cTn>
                                        <p:tgtEl>
                                          <p:spTgt spid="19"/>
                                        </p:tgtEl>
                                        <p:attrNameLst>
                                          <p:attrName>style.visibility</p:attrName>
                                        </p:attrNameLst>
                                      </p:cBhvr>
                                      <p:to>
                                        <p:strVal val="visible"/>
                                      </p:to>
                                    </p:set>
                                    <p:set>
                                      <p:cBhvr>
                                        <p:cTn id="12" dur="227" fill="hold">
                                          <p:stCondLst>
                                            <p:cond delay="0"/>
                                          </p:stCondLst>
                                        </p:cTn>
                                        <p:tgtEl>
                                          <p:spTgt spid="19"/>
                                        </p:tgtEl>
                                        <p:attrNameLst>
                                          <p:attrName>style.rotation</p:attrName>
                                        </p:attrNameLst>
                                      </p:cBhvr>
                                      <p:to>
                                        <p:strVal val="-45.0"/>
                                      </p:to>
                                    </p:set>
                                    <p:anim calcmode="lin" valueType="num">
                                      <p:cBhvr>
                                        <p:cTn id="13" dur="227" fill="hold">
                                          <p:stCondLst>
                                            <p:cond delay="227"/>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14" dur="227"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7"/>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19"/>
                                        </p:tgtEl>
                                        <p:attrNameLst>
                                          <p:attrName>ppt_y</p:attrName>
                                        </p:attrNameLst>
                                      </p:cBhvr>
                                      <p:tavLst>
                                        <p:tav tm="0">
                                          <p:val>
                                            <p:strVal val="#ppt_y-(0.354*#ppt_w-0.172*#ppt_h)"/>
                                          </p:val>
                                        </p:tav>
                                        <p:tav tm="100000">
                                          <p:val>
                                            <p:strVal val="#ppt_y"/>
                                          </p:val>
                                        </p:tav>
                                      </p:tavLst>
                                    </p:anim>
                                  </p:childTnLst>
                                </p:cTn>
                              </p:par>
                            </p:childTnLst>
                          </p:cTn>
                        </p:par>
                        <p:par>
                          <p:cTn id="17" fill="hold" nodeType="afterGroup">
                            <p:stCondLst>
                              <p:cond delay="4750"/>
                            </p:stCondLst>
                            <p:childTnLst>
                              <p:par>
                                <p:cTn id="18" presetID="52"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Scale>
                                      <p:cBhvr>
                                        <p:cTn id="20"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4"/>
                                        </p:tgtEl>
                                        <p:attrNameLst>
                                          <p:attrName>ppt_x</p:attrName>
                                          <p:attrName>ppt_y</p:attrName>
                                        </p:attrNameLst>
                                      </p:cBhvr>
                                    </p:animMotion>
                                    <p:animEffect transition="in" filter="fade">
                                      <p:cBhvr>
                                        <p:cTn id="22" dur="1000"/>
                                        <p:tgtEl>
                                          <p:spTgt spid="14"/>
                                        </p:tgtEl>
                                      </p:cBhvr>
                                    </p:animEffect>
                                  </p:childTnLst>
                                </p:cTn>
                              </p:par>
                            </p:childTnLst>
                          </p:cTn>
                        </p:par>
                        <p:par>
                          <p:cTn id="23" fill="hold" nodeType="afterGroup">
                            <p:stCondLst>
                              <p:cond delay="5750"/>
                            </p:stCondLst>
                            <p:childTnLst>
                              <p:par>
                                <p:cTn id="24" presetID="31"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style.rotation</p:attrName>
                                        </p:attrNameLst>
                                      </p:cBhvr>
                                      <p:tavLst>
                                        <p:tav tm="0">
                                          <p:val>
                                            <p:fltVal val="90"/>
                                          </p:val>
                                        </p:tav>
                                        <p:tav tm="100000">
                                          <p:val>
                                            <p:fltVal val="0"/>
                                          </p:val>
                                        </p:tav>
                                      </p:tavLst>
                                    </p:anim>
                                    <p:animEffect transition="in" filter="fade">
                                      <p:cBhvr>
                                        <p:cTn id="29" dur="1000"/>
                                        <p:tgtEl>
                                          <p:spTgt spid="2"/>
                                        </p:tgtEl>
                                      </p:cBhvr>
                                    </p:animEffect>
                                  </p:childTnLst>
                                </p:cTn>
                              </p:par>
                            </p:childTnLst>
                          </p:cTn>
                        </p:par>
                        <p:par>
                          <p:cTn id="30" fill="hold" nodeType="afterGroup">
                            <p:stCondLst>
                              <p:cond delay="6750"/>
                            </p:stCondLst>
                            <p:childTnLst>
                              <p:par>
                                <p:cTn id="31" presetID="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7250"/>
                            </p:stCondLst>
                            <p:childTnLst>
                              <p:par>
                                <p:cTn id="36" presetID="52"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Scale>
                                      <p:cBhvr>
                                        <p:cTn id="3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8"/>
                                        </p:tgtEl>
                                        <p:attrNameLst>
                                          <p:attrName>ppt_x</p:attrName>
                                          <p:attrName>ppt_y</p:attrName>
                                        </p:attrNameLst>
                                      </p:cBhvr>
                                    </p:animMotion>
                                    <p:animEffect transition="in" filter="fade">
                                      <p:cBhvr>
                                        <p:cTn id="40" dur="1000"/>
                                        <p:tgtEl>
                                          <p:spTgt spid="18"/>
                                        </p:tgtEl>
                                      </p:cBhvr>
                                    </p:animEffect>
                                  </p:childTnLst>
                                </p:cTn>
                              </p:par>
                            </p:childTnLst>
                          </p:cTn>
                        </p:par>
                        <p:par>
                          <p:cTn id="41" fill="hold" nodeType="afterGroup">
                            <p:stCondLst>
                              <p:cond delay="8250"/>
                            </p:stCondLst>
                            <p:childTnLst>
                              <p:par>
                                <p:cTn id="42" presetID="0" presetClass="path" presetSubtype="0" accel="50000" decel="50000" fill="hold" nodeType="afterEffect">
                                  <p:stCondLst>
                                    <p:cond delay="0"/>
                                  </p:stCondLst>
                                  <p:childTnLst>
                                    <p:animMotion origin="layout" path="M 0.58156 -0.0236 C 0.56699 -0.02267 0.55067 -0.02637 0.53835 -0.01851 C 0.5229 -0.00879 0.50989 0.00416 0.49652 0.01665 C 0.47709 0.03423 0.45678 0.05228 0.44029 0.07333 C 0.42988 0.08628 0.41929 0.10016 0.40836 0.11242 C 0.40072 0.12052 0.39968 0.13231 0.39239 0.14064 C 0.36896 0.19338 0.33911 0.24427 0.32488 0.30141 C 0.32106 0.31645 0.31655 0.33148 0.3136 0.34744 C 0.31152 0.35831 0.311 0.36965 0.30735 0.38052 C 0.30388 0.3907 0.29816 0.39995 0.2959 0.41082 C 0.29208 0.42794 0.29538 0.421 0.28809 0.43234 C 0.2874 0.43442 0.28653 0.43928 0.28653 0.43974 " pathEditMode="relative" rAng="0" ptsTypes="fffffffffffA">
                                      <p:cBhvr>
                                        <p:cTn id="43" dur="2000" fill="hold"/>
                                        <p:tgtEl>
                                          <p:spTgt spid="9"/>
                                        </p:tgtEl>
                                        <p:attrNameLst>
                                          <p:attrName>ppt_x</p:attrName>
                                          <p:attrName>ppt_y</p:attrName>
                                        </p:attrNameLst>
                                      </p:cBhvr>
                                      <p:rCtr x="-14752" y="23016"/>
                                    </p:animMotion>
                                  </p:childTnLst>
                                </p:cTn>
                              </p:par>
                            </p:childTnLst>
                          </p:cTn>
                        </p:par>
                        <p:par>
                          <p:cTn id="44" fill="hold" nodeType="afterGroup">
                            <p:stCondLst>
                              <p:cond delay="10250"/>
                            </p:stCondLst>
                            <p:childTnLst>
                              <p:par>
                                <p:cTn id="45" presetID="49" presetClass="entr" presetSubtype="0" decel="10000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par>
                          <p:cTn id="51" fill="hold" nodeType="afterGroup">
                            <p:stCondLst>
                              <p:cond delay="10750"/>
                            </p:stCondLst>
                            <p:childTnLst>
                              <p:par>
                                <p:cTn id="52" presetID="10" presetClass="entr" presetSubtype="0"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par>
                          <p:cTn id="55" fill="hold" nodeType="afterGroup">
                            <p:stCondLst>
                              <p:cond delay="11250"/>
                            </p:stCondLst>
                            <p:childTnLst>
                              <p:par>
                                <p:cTn id="56" presetID="15" presetClass="entr" presetSubtype="0"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1000" fill="hold"/>
                                        <p:tgtEl>
                                          <p:spTgt spid="17"/>
                                        </p:tgtEl>
                                        <p:attrNameLst>
                                          <p:attrName>ppt_w</p:attrName>
                                        </p:attrNameLst>
                                      </p:cBhvr>
                                      <p:tavLst>
                                        <p:tav tm="0">
                                          <p:val>
                                            <p:fltVal val="0"/>
                                          </p:val>
                                        </p:tav>
                                        <p:tav tm="100000">
                                          <p:val>
                                            <p:strVal val="#ppt_w"/>
                                          </p:val>
                                        </p:tav>
                                      </p:tavLst>
                                    </p:anim>
                                    <p:anim calcmode="lin" valueType="num">
                                      <p:cBhvr>
                                        <p:cTn id="59" dur="1000" fill="hold"/>
                                        <p:tgtEl>
                                          <p:spTgt spid="17"/>
                                        </p:tgtEl>
                                        <p:attrNameLst>
                                          <p:attrName>ppt_h</p:attrName>
                                        </p:attrNameLst>
                                      </p:cBhvr>
                                      <p:tavLst>
                                        <p:tav tm="0">
                                          <p:val>
                                            <p:fltVal val="0"/>
                                          </p:val>
                                        </p:tav>
                                        <p:tav tm="100000">
                                          <p:val>
                                            <p:strVal val="#ppt_h"/>
                                          </p:val>
                                        </p:tav>
                                      </p:tavLst>
                                    </p:anim>
                                    <p:anim calcmode="lin" valueType="num">
                                      <p:cBhvr>
                                        <p:cTn id="6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62" fill="hold" nodeType="afterGroup">
                            <p:stCondLst>
                              <p:cond delay="12250"/>
                            </p:stCondLst>
                            <p:childTnLst>
                              <p:par>
                                <p:cTn id="63" presetID="15"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fltVal val="0"/>
                                          </p:val>
                                        </p:tav>
                                        <p:tav tm="100000">
                                          <p:val>
                                            <p:strVal val="#ppt_w"/>
                                          </p:val>
                                        </p:tav>
                                      </p:tavLst>
                                    </p:anim>
                                    <p:anim calcmode="lin" valueType="num">
                                      <p:cBhvr>
                                        <p:cTn id="66" dur="1000" fill="hold"/>
                                        <p:tgtEl>
                                          <p:spTgt spid="22"/>
                                        </p:tgtEl>
                                        <p:attrNameLst>
                                          <p:attrName>ppt_h</p:attrName>
                                        </p:attrNameLst>
                                      </p:cBhvr>
                                      <p:tavLst>
                                        <p:tav tm="0">
                                          <p:val>
                                            <p:fltVal val="0"/>
                                          </p:val>
                                        </p:tav>
                                        <p:tav tm="100000">
                                          <p:val>
                                            <p:strVal val="#ppt_h"/>
                                          </p:val>
                                        </p:tav>
                                      </p:tavLst>
                                    </p:anim>
                                    <p:anim calcmode="lin" valueType="num">
                                      <p:cBhvr>
                                        <p:cTn id="67"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90600"/>
            <a:ext cx="8229600" cy="459100"/>
          </a:xfrm>
          <a:prstGeom prst="rect">
            <a:avLst/>
          </a:prstGeom>
          <a:noFill/>
          <a:ln>
            <a:noFill/>
          </a:ln>
          <a:effectLst/>
        </p:spPr>
        <p:txBody>
          <a:bodyPr anchor="ctr">
            <a:spAutoFit/>
          </a:bodyPr>
          <a:lstStyle/>
          <a:p>
            <a:pPr algn="just">
              <a:lnSpc>
                <a:spcPct val="110000"/>
              </a:lnSpc>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Also You Can FIND in C- Language</a:t>
            </a:r>
          </a:p>
        </p:txBody>
      </p:sp>
      <p:sp>
        <p:nvSpPr>
          <p:cNvPr id="2" name="Rectangle 1"/>
          <p:cNvSpPr/>
          <p:nvPr/>
        </p:nvSpPr>
        <p:spPr>
          <a:xfrm>
            <a:off x="2123404" y="1447800"/>
            <a:ext cx="4790206" cy="923330"/>
          </a:xfrm>
          <a:prstGeom prst="rect">
            <a:avLst/>
          </a:prstGeom>
          <a:noFill/>
        </p:spPr>
        <p:txBody>
          <a:bodyPr wrap="none">
            <a:spAutoFit/>
          </a:bodyPr>
          <a:lstStyle/>
          <a:p>
            <a:pPr algn="ctr">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#define  X  Y ;</a:t>
            </a:r>
          </a:p>
        </p:txBody>
      </p:sp>
      <p:sp>
        <p:nvSpPr>
          <p:cNvPr id="5" name="TextBox 4"/>
          <p:cNvSpPr txBox="1"/>
          <p:nvPr/>
        </p:nvSpPr>
        <p:spPr>
          <a:xfrm>
            <a:off x="381000" y="2377481"/>
            <a:ext cx="8229600" cy="1203919"/>
          </a:xfrm>
          <a:prstGeom prst="rect">
            <a:avLst/>
          </a:prstGeom>
          <a:noFill/>
          <a:ln>
            <a:noFill/>
          </a:ln>
          <a:effectLst/>
        </p:spPr>
        <p:txBody>
          <a:bodyPr anchor="ctr">
            <a:spAutoFit/>
          </a:bodyPr>
          <a:lstStyle/>
          <a:p>
            <a:pPr algn="just">
              <a:lnSpc>
                <a:spcPct val="110000"/>
              </a:lnSpc>
              <a:defRPr/>
            </a:pPr>
            <a:r>
              <a:rPr lang="en-US" sz="2200" b="1" dirty="0">
                <a:ln w="1905"/>
                <a:effectLst>
                  <a:innerShdw blurRad="69850" dist="43180" dir="5400000">
                    <a:srgbClr val="000000">
                      <a:alpha val="65000"/>
                    </a:srgbClr>
                  </a:innerShdw>
                </a:effectLst>
                <a:latin typeface="Arial"/>
                <a:cs typeface="Arial"/>
              </a:rPr>
              <a:t>It is used to define variable called X to have the same value or behavior as variable Y and this can be realized  in</a:t>
            </a:r>
          </a:p>
          <a:p>
            <a:pPr algn="just">
              <a:lnSpc>
                <a:spcPct val="110000"/>
              </a:lnSpc>
              <a:defRPr/>
            </a:pPr>
            <a:r>
              <a:rPr lang="en-US" sz="2200" b="1" dirty="0">
                <a:ln w="1905"/>
                <a:effectLst>
                  <a:innerShdw blurRad="69850" dist="43180" dir="5400000">
                    <a:srgbClr val="000000">
                      <a:alpha val="65000"/>
                    </a:srgbClr>
                  </a:innerShdw>
                </a:effectLst>
                <a:latin typeface="Arial"/>
                <a:cs typeface="Arial"/>
              </a:rPr>
              <a:t> </a:t>
            </a:r>
          </a:p>
        </p:txBody>
      </p:sp>
      <p:sp>
        <p:nvSpPr>
          <p:cNvPr id="6" name="TextBox 5"/>
          <p:cNvSpPr txBox="1"/>
          <p:nvPr/>
        </p:nvSpPr>
        <p:spPr>
          <a:xfrm>
            <a:off x="533400" y="3429000"/>
            <a:ext cx="8229600" cy="459100"/>
          </a:xfrm>
          <a:prstGeom prst="rect">
            <a:avLst/>
          </a:prstGeom>
          <a:noFill/>
          <a:ln>
            <a:noFill/>
          </a:ln>
          <a:effectLst/>
        </p:spPr>
        <p:txBody>
          <a:bodyPr anchor="ctr">
            <a:spAutoFit/>
          </a:bodyPr>
          <a:lstStyle/>
          <a:p>
            <a:pPr algn="just">
              <a:lnSpc>
                <a:spcPct val="110000"/>
              </a:lnSpc>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Example (2.1)</a:t>
            </a:r>
          </a:p>
        </p:txBody>
      </p:sp>
      <p:sp>
        <p:nvSpPr>
          <p:cNvPr id="10" name="Title 1"/>
          <p:cNvSpPr txBox="1">
            <a:spLocks/>
          </p:cNvSpPr>
          <p:nvPr/>
        </p:nvSpPr>
        <p:spPr>
          <a:xfrm>
            <a:off x="0" y="0"/>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cont.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TextBox 10"/>
          <p:cNvSpPr txBox="1"/>
          <p:nvPr/>
        </p:nvSpPr>
        <p:spPr>
          <a:xfrm>
            <a:off x="685800" y="4114800"/>
            <a:ext cx="7924800" cy="2424113"/>
          </a:xfrm>
          <a:prstGeom prst="rect">
            <a:avLst/>
          </a:prstGeom>
          <a:solidFill>
            <a:schemeClr val="bg1"/>
          </a:solidFill>
        </p:spPr>
        <p:txBody>
          <a:bodyPr>
            <a:spAutoFit/>
          </a:bodyPr>
          <a:lstStyle/>
          <a:p>
            <a:pPr>
              <a:defRPr/>
            </a:pPr>
            <a:r>
              <a:rPr lang="en-US" dirty="0">
                <a:latin typeface="Courier New"/>
                <a:cs typeface="Courier New"/>
              </a:rPr>
              <a:t>#include &lt;pic16f877a.h&gt;  ;</a:t>
            </a:r>
          </a:p>
          <a:p>
            <a:pPr>
              <a:lnSpc>
                <a:spcPct val="150000"/>
              </a:lnSpc>
              <a:defRPr/>
            </a:pPr>
            <a:r>
              <a:rPr lang="en-US" dirty="0">
                <a:solidFill>
                  <a:schemeClr val="accent4"/>
                </a:solidFill>
                <a:latin typeface="Courier New"/>
                <a:cs typeface="Courier New"/>
              </a:rPr>
              <a:t>/* this makes the header file for the PIC16f877 ready to be used in the C-class */</a:t>
            </a:r>
          </a:p>
          <a:p>
            <a:pPr>
              <a:lnSpc>
                <a:spcPct val="150000"/>
              </a:lnSpc>
              <a:defRPr/>
            </a:pPr>
            <a:r>
              <a:rPr lang="en-US" dirty="0">
                <a:latin typeface="Courier New"/>
                <a:cs typeface="Courier New"/>
              </a:rPr>
              <a:t>#define LED PORTC ;</a:t>
            </a:r>
          </a:p>
          <a:p>
            <a:pPr>
              <a:lnSpc>
                <a:spcPct val="150000"/>
              </a:lnSpc>
              <a:defRPr/>
            </a:pPr>
            <a:r>
              <a:rPr lang="en-US" dirty="0">
                <a:solidFill>
                  <a:srgbClr val="70A525"/>
                </a:solidFill>
                <a:latin typeface="Courier New"/>
                <a:cs typeface="Courier New"/>
              </a:rPr>
              <a:t>/* defines LED variable in the class to work as PORTC so what happens to LED will be applied on PORTC */</a:t>
            </a: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00200"/>
            <a:ext cx="8229600" cy="5356851"/>
          </a:xfrm>
          <a:prstGeom prst="rect">
            <a:avLst/>
          </a:prstGeom>
          <a:noFill/>
          <a:ln>
            <a:noFill/>
          </a:ln>
          <a:effectLst/>
        </p:spPr>
        <p:txBody>
          <a:bodyPr>
            <a:spAutoFit/>
          </a:bodyPr>
          <a:lstStyle/>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Software installation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Include statement and definition statements</a:t>
            </a:r>
          </a:p>
          <a:p>
            <a:pPr marL="457200" indent="-457200">
              <a:lnSpc>
                <a:spcPct val="130000"/>
              </a:lnSpc>
              <a:buFontTx/>
              <a:buAutoNum type="arabicParenR"/>
              <a:defRPr/>
            </a:pPr>
            <a:r>
              <a:rPr lang="en-US" sz="2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Main method and file structure</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Variables and data types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Arrays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Conditional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Loops and iteration statements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Registers names and data direction</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Methods </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Operators</a:t>
            </a:r>
          </a:p>
          <a:p>
            <a:pPr marL="457200" indent="-457200">
              <a:lnSpc>
                <a:spcPct val="130000"/>
              </a:lnSpc>
              <a:buFontTx/>
              <a:buAutoNum type="arabicParen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Examples</a:t>
            </a:r>
          </a:p>
          <a:p>
            <a:pPr marL="457200" indent="-457200">
              <a:lnSpc>
                <a:spcPct val="130000"/>
              </a:lnSpc>
              <a:buFontTx/>
              <a:buAutoNum type="arabicParenR"/>
              <a:defRPr/>
            </a:pPr>
            <a:endParaRPr lang="en-US" sz="2200" dirty="0">
              <a:ln>
                <a:solidFill>
                  <a:schemeClr val="bg1"/>
                </a:solidFill>
              </a:ln>
              <a:solidFill>
                <a:schemeClr val="bg1"/>
              </a:solidFill>
              <a:effectLst>
                <a:glow rad="101600">
                  <a:schemeClr val="accent6">
                    <a:satMod val="175000"/>
                    <a:alpha val="40000"/>
                  </a:schemeClr>
                </a:glow>
                <a:outerShdw blurRad="50800" dist="38100" dir="2700000" algn="tl" rotWithShape="0">
                  <a:prstClr val="black">
                    <a:alpha val="40000"/>
                  </a:prstClr>
                </a:outerShdw>
              </a:effectLst>
              <a:latin typeface="Arial"/>
              <a:cs typeface="Arial"/>
            </a:endParaRPr>
          </a:p>
        </p:txBody>
      </p:sp>
      <p:sp>
        <p:nvSpPr>
          <p:cNvPr id="7" name="Title 1"/>
          <p:cNvSpPr txBox="1">
            <a:spLocks/>
          </p:cNvSpPr>
          <p:nvPr/>
        </p:nvSpPr>
        <p:spPr>
          <a:xfrm>
            <a:off x="0" y="24824"/>
            <a:ext cx="91440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gn="ctr">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Outline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23" name="Picture 1" descr="skd188256sd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8194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ast Present Future PowerPoint Template">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Past Present Future PowerPoint Template.pot</Template>
  <TotalTime>1524</TotalTime>
  <Words>2156</Words>
  <Application>Microsoft Macintosh PowerPoint</Application>
  <PresentationFormat>On-screen Show (4:3)</PresentationFormat>
  <Paragraphs>437</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Past Present Future PowerPoint Template</vt:lpstr>
      <vt:lpstr>C-Programing for Microcontrollers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vt:lpstr>
    </vt:vector>
  </TitlesOfParts>
  <Manager/>
  <Company>DigitalOfficePro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 Present Future PowerPoint Template</dc:title>
  <dc:subject>PowerPoint Template</dc:subject>
  <dc:creator>DigitalOfficePro</dc:creator>
  <cp:lastModifiedBy>ABOODY</cp:lastModifiedBy>
  <cp:revision>123</cp:revision>
  <dcterms:created xsi:type="dcterms:W3CDTF">2010-05-28T18:06:15Z</dcterms:created>
  <dcterms:modified xsi:type="dcterms:W3CDTF">2011-11-26T18:53:19Z</dcterms:modified>
</cp:coreProperties>
</file>